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8"/>
  </p:notesMasterIdLst>
  <p:handoutMasterIdLst>
    <p:handoutMasterId r:id="rId69"/>
  </p:handoutMasterIdLst>
  <p:sldIdLst>
    <p:sldId id="256" r:id="rId2"/>
    <p:sldId id="270" r:id="rId3"/>
    <p:sldId id="271" r:id="rId4"/>
    <p:sldId id="272" r:id="rId5"/>
    <p:sldId id="273" r:id="rId6"/>
    <p:sldId id="317" r:id="rId7"/>
    <p:sldId id="274" r:id="rId8"/>
    <p:sldId id="275" r:id="rId9"/>
    <p:sldId id="276" r:id="rId10"/>
    <p:sldId id="278" r:id="rId11"/>
    <p:sldId id="279" r:id="rId12"/>
    <p:sldId id="281" r:id="rId13"/>
    <p:sldId id="282" r:id="rId14"/>
    <p:sldId id="284" r:id="rId15"/>
    <p:sldId id="285" r:id="rId16"/>
    <p:sldId id="289" r:id="rId17"/>
    <p:sldId id="287" r:id="rId18"/>
    <p:sldId id="291" r:id="rId19"/>
    <p:sldId id="292" r:id="rId20"/>
    <p:sldId id="293" r:id="rId21"/>
    <p:sldId id="294" r:id="rId22"/>
    <p:sldId id="318" r:id="rId23"/>
    <p:sldId id="321" r:id="rId24"/>
    <p:sldId id="295" r:id="rId25"/>
    <p:sldId id="296" r:id="rId26"/>
    <p:sldId id="297" r:id="rId27"/>
    <p:sldId id="301" r:id="rId28"/>
    <p:sldId id="329" r:id="rId29"/>
    <p:sldId id="330" r:id="rId30"/>
    <p:sldId id="331" r:id="rId31"/>
    <p:sldId id="299" r:id="rId32"/>
    <p:sldId id="302" r:id="rId33"/>
    <p:sldId id="303" r:id="rId34"/>
    <p:sldId id="304" r:id="rId35"/>
    <p:sldId id="305" r:id="rId36"/>
    <p:sldId id="307" r:id="rId37"/>
    <p:sldId id="322" r:id="rId38"/>
    <p:sldId id="308" r:id="rId39"/>
    <p:sldId id="325" r:id="rId40"/>
    <p:sldId id="327" r:id="rId41"/>
    <p:sldId id="328" r:id="rId42"/>
    <p:sldId id="323" r:id="rId43"/>
    <p:sldId id="314" r:id="rId44"/>
    <p:sldId id="313" r:id="rId45"/>
    <p:sldId id="306" r:id="rId46"/>
    <p:sldId id="315" r:id="rId47"/>
    <p:sldId id="337" r:id="rId48"/>
    <p:sldId id="316" r:id="rId49"/>
    <p:sldId id="319" r:id="rId50"/>
    <p:sldId id="320" r:id="rId51"/>
    <p:sldId id="332" r:id="rId52"/>
    <p:sldId id="333" r:id="rId53"/>
    <p:sldId id="334" r:id="rId54"/>
    <p:sldId id="335" r:id="rId55"/>
    <p:sldId id="336" r:id="rId56"/>
    <p:sldId id="338" r:id="rId57"/>
    <p:sldId id="340" r:id="rId58"/>
    <p:sldId id="341" r:id="rId59"/>
    <p:sldId id="342" r:id="rId60"/>
    <p:sldId id="344" r:id="rId61"/>
    <p:sldId id="345" r:id="rId62"/>
    <p:sldId id="347" r:id="rId63"/>
    <p:sldId id="348" r:id="rId64"/>
    <p:sldId id="266" r:id="rId65"/>
    <p:sldId id="268" r:id="rId66"/>
    <p:sldId id="269" r:id="rId6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6F0"/>
    <a:srgbClr val="8F5902"/>
    <a:srgbClr val="005DA2"/>
    <a:srgbClr val="B6B6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Style moyen 4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138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82272B-CEBB-4001-847C-26DA8D73DF24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0E745-1F90-4857-9DF1-0EA83A1C946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0605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840858-59EF-41E7-9FD6-3FA0BE2A8C4E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2377E1-024E-4E11-9BD4-026E67729B4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370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355600" y="0"/>
            <a:ext cx="9702800" cy="990600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445" y="138620"/>
            <a:ext cx="603855" cy="468375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975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B1B72-B43F-40DA-990E-590A926C5F4E}" type="slidenum">
              <a:rPr lang="en-US" smtClean="0"/>
              <a:t>‹N°›</a:t>
            </a:fld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-228600" y="6523832"/>
            <a:ext cx="9702800" cy="473868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97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355600" y="-279400"/>
            <a:ext cx="9702800" cy="1270000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445" y="138620"/>
            <a:ext cx="603855" cy="468375"/>
          </a:xfrm>
          <a:prstGeom prst="rect">
            <a:avLst/>
          </a:prstGeom>
        </p:spPr>
      </p:pic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975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B1B72-B43F-40DA-990E-590A926C5F4E}" type="slidenum">
              <a:rPr lang="en-US" smtClean="0"/>
              <a:t>‹N°›</a:t>
            </a:fld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-228600" y="6523832"/>
            <a:ext cx="9702800" cy="473868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6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355600" y="-279400"/>
            <a:ext cx="9702800" cy="1270000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445" y="138620"/>
            <a:ext cx="603855" cy="468375"/>
          </a:xfrm>
          <a:prstGeom prst="rect">
            <a:avLst/>
          </a:prstGeom>
        </p:spPr>
      </p:pic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975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B1B72-B43F-40DA-990E-590A926C5F4E}" type="slidenum">
              <a:rPr lang="en-US" smtClean="0"/>
              <a:t>‹N°›</a:t>
            </a:fld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-228600" y="6523832"/>
            <a:ext cx="9702800" cy="473868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704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355600" y="-279400"/>
            <a:ext cx="9702800" cy="1270000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445" y="138620"/>
            <a:ext cx="603855" cy="46837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-228600" y="6523832"/>
            <a:ext cx="9702800" cy="473868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975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B1B72-B43F-40DA-990E-590A926C5F4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451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975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B1B72-B43F-40DA-990E-590A926C5F4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91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ecoevoevoeco.blogspot.com/2016/12/wrong-lo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posit.co/download/rstudio-desktop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tt4230.rbind.io/programmation/fonctions_r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r4ds.had.co.nz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hyperlink" Target="https://ggplot2-book.org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tt4230.rbind.io/introduction/base_r/" TargetMode="External"/><Relationship Id="rId2" Type="http://schemas.openxmlformats.org/officeDocument/2006/relationships/hyperlink" Target="https://stt4230.rbind.io/amelioration_code/bonnes_pratiques_r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tagged/r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vincentarelbundock.github.io/Rdatasets/articles/data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lafitter/M2-Science-du-Langage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datanovia.com/en/" TargetMode="External"/><Relationship Id="rId7" Type="http://schemas.openxmlformats.org/officeDocument/2006/relationships/hyperlink" Target="https://fermin.perso.math.cnrs.fr/Files/IntroductionRStudio.html" TargetMode="External"/><Relationship Id="rId2" Type="http://schemas.openxmlformats.org/officeDocument/2006/relationships/hyperlink" Target="https://www.r-blogger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vm.edu/~statdhtx/StatPages/R/ReadingData.html" TargetMode="External"/><Relationship Id="rId5" Type="http://schemas.openxmlformats.org/officeDocument/2006/relationships/hyperlink" Target="https://r-graph-gallery.com/ggplot2-package.html" TargetMode="External"/><Relationship Id="rId4" Type="http://schemas.openxmlformats.org/officeDocument/2006/relationships/hyperlink" Target="https://rcompanion.org/handbook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languageR/languageR.pdf" TargetMode="External"/><Relationship Id="rId2" Type="http://schemas.openxmlformats.org/officeDocument/2006/relationships/hyperlink" Target="https://github.com/lafitter/M2-Science-du-Langage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languageR/languageR.pdf" TargetMode="External"/><Relationship Id="rId2" Type="http://schemas.openxmlformats.org/officeDocument/2006/relationships/hyperlink" Target="https://github.com/lafitter/M2-Science-du-Langag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uvm.edu/~statdhtx/StatPages/R/attaching.html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gi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7.04393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markdown.rstudio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2418861" y="929504"/>
            <a:ext cx="4306278" cy="1071562"/>
          </a:xfrm>
        </p:spPr>
        <p:txBody>
          <a:bodyPr>
            <a:normAutofit/>
          </a:bodyPr>
          <a:lstStyle/>
          <a:p>
            <a:pPr algn="ctr"/>
            <a:r>
              <a:rPr lang="fr-FR" sz="4800" dirty="0"/>
              <a:t>Statistiques avec </a:t>
            </a:r>
            <a:endParaRPr lang="en-US" sz="48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4294967295"/>
          </p:nvPr>
        </p:nvSpPr>
        <p:spPr>
          <a:xfrm>
            <a:off x="1143000" y="3932237"/>
            <a:ext cx="6858000" cy="16557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400" dirty="0"/>
              <a:t>M2 Sciences du Langage</a:t>
            </a:r>
          </a:p>
          <a:p>
            <a:pPr marL="0" indent="0" algn="ctr">
              <a:buNone/>
            </a:pPr>
            <a:r>
              <a:rPr lang="fr-FR" sz="2400" dirty="0"/>
              <a:t>Remi.lafitte@univ-grenoble-alpes.fr</a:t>
            </a:r>
          </a:p>
          <a:p>
            <a:pPr marL="0" indent="0" algn="ctr">
              <a:buNone/>
            </a:pPr>
            <a:r>
              <a:rPr lang="fr-FR" sz="2400" dirty="0"/>
              <a:t>2023-2024</a:t>
            </a:r>
            <a:endParaRPr lang="en-US" sz="24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828" y="2823180"/>
            <a:ext cx="1431042" cy="110905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508" y="1465285"/>
            <a:ext cx="2672984" cy="267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886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10</a:t>
            </a:fld>
            <a:endParaRPr lang="en-US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Pourquoi R ?</a:t>
            </a:r>
            <a:endParaRPr lang="en-US" sz="3600" dirty="0"/>
          </a:p>
        </p:txBody>
      </p:sp>
      <p:sp>
        <p:nvSpPr>
          <p:cNvPr id="14" name="Rectangle 13"/>
          <p:cNvSpPr/>
          <p:nvPr/>
        </p:nvSpPr>
        <p:spPr>
          <a:xfrm>
            <a:off x="2118947" y="5719230"/>
            <a:ext cx="231031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http://ecoevoevoeco.blogspot.com/2016/12/wrong-lot.html</a:t>
            </a:r>
            <a:endParaRPr lang="en-US" sz="1000" dirty="0"/>
          </a:p>
          <a:p>
            <a:endParaRPr lang="en-US" sz="1000" dirty="0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3"/>
          <a:srcRect l="2417"/>
          <a:stretch/>
        </p:blipFill>
        <p:spPr>
          <a:xfrm>
            <a:off x="727349" y="1688176"/>
            <a:ext cx="4583206" cy="3888497"/>
          </a:xfrm>
          <a:prstGeom prst="rect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48846" y="1114474"/>
            <a:ext cx="8216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Repérage et correction plus facile des erreurs</a:t>
            </a:r>
          </a:p>
          <a:p>
            <a:endParaRPr lang="fr-FR" sz="2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035" y="1202136"/>
            <a:ext cx="2858965" cy="169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16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11</a:t>
            </a:fld>
            <a:endParaRPr lang="en-US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Pourquoi R ?</a:t>
            </a:r>
            <a:endParaRPr lang="en-US" sz="3600" dirty="0"/>
          </a:p>
        </p:txBody>
      </p:sp>
      <p:sp>
        <p:nvSpPr>
          <p:cNvPr id="23" name="ZoneTexte 22"/>
          <p:cNvSpPr txBox="1"/>
          <p:nvPr/>
        </p:nvSpPr>
        <p:spPr>
          <a:xfrm>
            <a:off x="48846" y="1114474"/>
            <a:ext cx="8216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Alternatives pour les moins R-enthousiastes</a:t>
            </a:r>
          </a:p>
          <a:p>
            <a:endParaRPr lang="fr-FR" sz="2000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947" y="1804867"/>
            <a:ext cx="961606" cy="96160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559040" y="2200304"/>
            <a:ext cx="5182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/>
              <a:t>JASP</a:t>
            </a:r>
            <a:endParaRPr lang="en-US" sz="1400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3" y="3051091"/>
            <a:ext cx="4083132" cy="2296762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244" y="1854337"/>
            <a:ext cx="1009405" cy="1024105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986" y="2979519"/>
            <a:ext cx="4301528" cy="241961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892596" y="2200303"/>
            <a:ext cx="7612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/>
              <a:t>JAMOVI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01042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12</a:t>
            </a:fld>
            <a:endParaRPr lang="en-US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543" y="2198151"/>
            <a:ext cx="2498914" cy="249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97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13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Installation</a:t>
            </a:r>
            <a:endParaRPr lang="en-US" sz="3600" dirty="0"/>
          </a:p>
        </p:txBody>
      </p:sp>
      <p:sp>
        <p:nvSpPr>
          <p:cNvPr id="7" name="ZoneTexte 6"/>
          <p:cNvSpPr txBox="1"/>
          <p:nvPr/>
        </p:nvSpPr>
        <p:spPr>
          <a:xfrm>
            <a:off x="48846" y="1114474"/>
            <a:ext cx="82169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R et R studio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hlinkClick r:id="rId2"/>
              </a:rPr>
              <a:t>https://posit.co/download/rstudio-desktop/</a:t>
            </a: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endParaRPr lang="fr-FR" sz="20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r="11247"/>
          <a:stretch/>
        </p:blipFill>
        <p:spPr>
          <a:xfrm>
            <a:off x="1932535" y="2206869"/>
            <a:ext cx="4819957" cy="398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18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14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R de base</a:t>
            </a:r>
            <a:endParaRPr lang="en-US" sz="36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189" y="1886073"/>
            <a:ext cx="4773999" cy="332349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18" y="1886073"/>
            <a:ext cx="3589994" cy="3326442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5814506" y="1314455"/>
            <a:ext cx="1701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7030A0"/>
                </a:solidFill>
              </a:rPr>
              <a:t>Console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789841" y="1314455"/>
            <a:ext cx="3201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7030A0"/>
                </a:solidFill>
              </a:rPr>
              <a:t>Feuille de script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317500" y="3224255"/>
            <a:ext cx="3479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2000" dirty="0"/>
              <a:t>Création et exécution du code </a:t>
            </a:r>
            <a:r>
              <a:rPr lang="fr-FR" sz="1600" dirty="0">
                <a:solidFill>
                  <a:prstClr val="black"/>
                </a:solidFill>
              </a:rPr>
              <a:t>(clic droit ou Ctrl + R dans </a:t>
            </a:r>
            <a:r>
              <a:rPr lang="fr-FR" sz="1600" dirty="0" err="1">
                <a:solidFill>
                  <a:prstClr val="black"/>
                </a:solidFill>
              </a:rPr>
              <a:t>windows</a:t>
            </a:r>
            <a:r>
              <a:rPr lang="fr-FR" sz="1600" dirty="0">
                <a:solidFill>
                  <a:prstClr val="black"/>
                </a:solidFill>
              </a:rPr>
              <a:t>)</a:t>
            </a:r>
          </a:p>
          <a:p>
            <a:endParaRPr lang="fr-FR" sz="2000" dirty="0"/>
          </a:p>
        </p:txBody>
      </p:sp>
      <p:cxnSp>
        <p:nvCxnSpPr>
          <p:cNvPr id="14" name="Connecteur droit avec flèche 13"/>
          <p:cNvCxnSpPr>
            <a:stCxn id="12" idx="0"/>
          </p:cNvCxnSpPr>
          <p:nvPr/>
        </p:nvCxnSpPr>
        <p:spPr>
          <a:xfrm flipH="1" flipV="1">
            <a:off x="955820" y="2620107"/>
            <a:ext cx="1101580" cy="60414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4670950" y="5586800"/>
            <a:ext cx="2563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Affichage du résultat</a:t>
            </a:r>
          </a:p>
        </p:txBody>
      </p:sp>
      <p:cxnSp>
        <p:nvCxnSpPr>
          <p:cNvPr id="16" name="Connecteur droit avec flèche 15"/>
          <p:cNvCxnSpPr>
            <a:stCxn id="15" idx="0"/>
          </p:cNvCxnSpPr>
          <p:nvPr/>
        </p:nvCxnSpPr>
        <p:spPr>
          <a:xfrm flipH="1" flipV="1">
            <a:off x="4670950" y="4712677"/>
            <a:ext cx="1281514" cy="8741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342312" y="5746494"/>
            <a:ext cx="347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ym typeface="Wingdings" panose="05000000000000000000" pitchFamily="2" charset="2"/>
              </a:rPr>
              <a:t> </a:t>
            </a:r>
            <a:r>
              <a:rPr lang="fr-FR" sz="2000" dirty="0"/>
              <a:t>Utilisation « austère » de R…</a:t>
            </a:r>
          </a:p>
        </p:txBody>
      </p:sp>
    </p:spTree>
    <p:extLst>
      <p:ext uri="{BB962C8B-B14F-4D97-AF65-F5344CB8AC3E}">
        <p14:creationId xmlns:p14="http://schemas.microsoft.com/office/powerpoint/2010/main" val="3556125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15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R Studio</a:t>
            </a:r>
            <a:endParaRPr lang="en-US" sz="36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40" y="1590210"/>
            <a:ext cx="8839978" cy="4797530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107172" y="1074417"/>
            <a:ext cx="8452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/>
              <a:t>EDI : environnement de développement intégré </a:t>
            </a:r>
            <a:r>
              <a:rPr lang="fr-FR" sz="2000">
                <a:sym typeface="Wingdings" panose="05000000000000000000" pitchFamily="2" charset="2"/>
              </a:rPr>
              <a:t> simplifie l’usage de R</a:t>
            </a:r>
            <a:endParaRPr lang="fr-FR" sz="2000" dirty="0"/>
          </a:p>
        </p:txBody>
      </p:sp>
      <p:sp>
        <p:nvSpPr>
          <p:cNvPr id="19" name="ZoneTexte 18"/>
          <p:cNvSpPr txBox="1"/>
          <p:nvPr/>
        </p:nvSpPr>
        <p:spPr>
          <a:xfrm>
            <a:off x="5706697" y="5659607"/>
            <a:ext cx="219319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Fichiers, plots, help…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5192347" y="2657169"/>
            <a:ext cx="32218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Environnement et historique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2767921" y="2657169"/>
            <a:ext cx="8808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Script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2716802" y="5648176"/>
            <a:ext cx="98312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Console</a:t>
            </a:r>
          </a:p>
        </p:txBody>
      </p:sp>
    </p:spTree>
    <p:extLst>
      <p:ext uri="{BB962C8B-B14F-4D97-AF65-F5344CB8AC3E}">
        <p14:creationId xmlns:p14="http://schemas.microsoft.com/office/powerpoint/2010/main" val="911536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16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Concepts de bases</a:t>
            </a:r>
            <a:endParaRPr lang="en-US" sz="3600" dirty="0"/>
          </a:p>
        </p:txBody>
      </p:sp>
      <p:sp>
        <p:nvSpPr>
          <p:cNvPr id="9" name="ZoneTexte 8"/>
          <p:cNvSpPr txBox="1"/>
          <p:nvPr/>
        </p:nvSpPr>
        <p:spPr>
          <a:xfrm>
            <a:off x="251069" y="1404620"/>
            <a:ext cx="8216901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/>
              <a:t>Lancer une commande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/>
              <a:t>Fonctions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/>
              <a:t>Installer et charger un paquet</a:t>
            </a:r>
            <a:endParaRPr lang="fr-FR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/>
              <a:t>Création et type d’objets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/>
              <a:t>Importation de données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/>
              <a:t>Objet et environnement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/>
              <a:t>Maniement des données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492392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17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Lancer une commande</a:t>
            </a:r>
            <a:endParaRPr lang="en-US" sz="3600" dirty="0"/>
          </a:p>
        </p:txBody>
      </p:sp>
      <p:sp>
        <p:nvSpPr>
          <p:cNvPr id="11" name="Rectangle 10"/>
          <p:cNvSpPr/>
          <p:nvPr/>
        </p:nvSpPr>
        <p:spPr>
          <a:xfrm>
            <a:off x="291810" y="4254284"/>
            <a:ext cx="7002126" cy="7694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prstClr val="black"/>
                </a:solidFill>
              </a:rPr>
              <a:t>placer le curseur sur la ligne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prstClr val="black"/>
                </a:solidFill>
              </a:rPr>
              <a:t>Ctrl + Entrée dans </a:t>
            </a:r>
            <a:r>
              <a:rPr lang="fr-FR" sz="1600" dirty="0" err="1">
                <a:solidFill>
                  <a:prstClr val="black"/>
                </a:solidFill>
              </a:rPr>
              <a:t>windows</a:t>
            </a:r>
            <a:endParaRPr lang="fr-FR" sz="1600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prstClr val="black"/>
                </a:solidFill>
              </a:rPr>
              <a:t>Pour Mac : chercher le raccourci dans onglet « Code »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291810" y="1646313"/>
            <a:ext cx="8588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Exemples de commandes simples :</a:t>
            </a:r>
          </a:p>
        </p:txBody>
      </p:sp>
      <p:sp>
        <p:nvSpPr>
          <p:cNvPr id="6" name="Rectangle 5"/>
          <p:cNvSpPr/>
          <p:nvPr/>
        </p:nvSpPr>
        <p:spPr>
          <a:xfrm>
            <a:off x="631091" y="2108729"/>
            <a:ext cx="4572000" cy="1990288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endParaRPr lang="en-US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endParaRPr lang="en-US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endParaRPr lang="en-US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sqrt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40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pPr latinLnBrk="1">
              <a:spcAft>
                <a:spcPts val="1000"/>
              </a:spcAft>
            </a:pP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^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</a:t>
            </a:r>
            <a:endParaRPr lang="en-US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B674440C-0518-4CC6-81B0-F5D463864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42728" y="3911890"/>
            <a:ext cx="1070181" cy="111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65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18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Fonctions</a:t>
            </a:r>
            <a:endParaRPr lang="en-US" sz="3600" dirty="0"/>
          </a:p>
        </p:txBody>
      </p:sp>
      <p:sp>
        <p:nvSpPr>
          <p:cNvPr id="9" name="ZoneTexte 8"/>
          <p:cNvSpPr txBox="1"/>
          <p:nvPr/>
        </p:nvSpPr>
        <p:spPr>
          <a:xfrm>
            <a:off x="259861" y="1081454"/>
            <a:ext cx="8216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/>
              <a:t>Commandes qui exécutent des procédures</a:t>
            </a:r>
            <a:endParaRPr lang="fr-FR" sz="20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64" y="1773952"/>
            <a:ext cx="6753225" cy="1152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17684" y="2834144"/>
            <a:ext cx="55479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https://stt4230.rbind.io/programmation/fonctions_r/</a:t>
            </a:r>
            <a:endParaRPr lang="en-US" sz="1200" dirty="0"/>
          </a:p>
          <a:p>
            <a:endParaRPr lang="en-US" sz="1200" dirty="0"/>
          </a:p>
        </p:txBody>
      </p:sp>
      <p:sp>
        <p:nvSpPr>
          <p:cNvPr id="8" name="ZoneTexte 7"/>
          <p:cNvSpPr txBox="1"/>
          <p:nvPr/>
        </p:nvSpPr>
        <p:spPr>
          <a:xfrm>
            <a:off x="347785" y="3454568"/>
            <a:ext cx="8216901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D’où viennent les fonctions 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De librairies (</a:t>
            </a:r>
            <a:r>
              <a:rPr lang="fr-FR" sz="1600" i="1" dirty="0"/>
              <a:t>packages</a:t>
            </a:r>
            <a:r>
              <a:rPr lang="fr-FR" sz="1600" dirty="0"/>
              <a:t>) directement installées dans R : fonctions par défaut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De librairies crées par des tiers, qu’il nous faudra télécharger manuellement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De nous-mêmes : possibilité de créer ses propres fonctions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1151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19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Fonctions</a:t>
            </a:r>
            <a:endParaRPr lang="en-US" sz="3600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2493093"/>
            <a:ext cx="8471144" cy="14394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3518" y="189823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err="1">
                <a:solidFill>
                  <a:srgbClr val="005DA2"/>
                </a:solidFill>
              </a:rPr>
              <a:t>ls</a:t>
            </a:r>
            <a:r>
              <a:rPr lang="fr-FR" dirty="0">
                <a:solidFill>
                  <a:srgbClr val="005DA2"/>
                </a:solidFill>
              </a:rPr>
              <a:t>("package:</a:t>
            </a:r>
            <a:r>
              <a:rPr lang="fr-FR" sz="1400" dirty="0"/>
              <a:t>…nom du paquet… </a:t>
            </a:r>
            <a:r>
              <a:rPr lang="fr-FR" dirty="0">
                <a:solidFill>
                  <a:srgbClr val="005DA2"/>
                </a:solidFill>
              </a:rPr>
              <a:t>")</a:t>
            </a:r>
            <a:endParaRPr lang="en-US" dirty="0">
              <a:solidFill>
                <a:srgbClr val="005D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734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</a:t>
            </a:fld>
            <a:endParaRPr lang="en-US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07461" y="0"/>
            <a:ext cx="36390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Ressources utiles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2712438" y="1301234"/>
            <a:ext cx="23643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https://r4ds.had.co.nz/</a:t>
            </a:r>
            <a:endParaRPr lang="en-US" dirty="0"/>
          </a:p>
          <a:p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766" y="1947565"/>
            <a:ext cx="2232623" cy="334893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22189" y="1301233"/>
            <a:ext cx="2617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https://ggplot2-book.org/</a:t>
            </a:r>
            <a:endParaRPr lang="en-US" dirty="0"/>
          </a:p>
          <a:p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084" y="1881530"/>
            <a:ext cx="2254105" cy="341497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A2FA7E9-59A0-4F59-8E95-74D362D812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44" y="2045643"/>
            <a:ext cx="2241594" cy="316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01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20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Fonctions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635000" y="1808882"/>
            <a:ext cx="7962900" cy="38779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function with various descriptive statistics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fxdescribe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(x){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obs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length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(x),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missing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is.na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(x),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T),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min    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min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T),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max    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max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T),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median 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median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T),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q1     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quantile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T,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(.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25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)),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q3     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quantile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T,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(.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75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)),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   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T),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T),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`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95lci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`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T)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1.96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sqrt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length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(x))),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`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95hci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`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T)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1.96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sqrt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length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(x)))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)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e.g. = 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fxdescribe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(c(NA,NA,2,5,6))</a:t>
            </a:r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00B204-5533-4CDA-A2D4-C87B9E7EC659}"/>
              </a:ext>
            </a:extLst>
          </p:cNvPr>
          <p:cNvSpPr/>
          <p:nvPr/>
        </p:nvSpPr>
        <p:spPr>
          <a:xfrm>
            <a:off x="6623509" y="1808882"/>
            <a:ext cx="2197100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prstClr val="black"/>
                </a:solidFill>
              </a:rPr>
              <a:t>NB : penser au raccourci Ctrl + c pour # créer des commentaires</a:t>
            </a:r>
            <a:endParaRPr lang="fr-FR" sz="1200" i="1" dirty="0">
              <a:solidFill>
                <a:prstClr val="black"/>
              </a:solidFill>
            </a:endParaRP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9B217495-B5BD-41F2-A4D0-701E52E08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45959" y="1195432"/>
            <a:ext cx="501191" cy="52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95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21</a:t>
            </a:fld>
            <a:endParaRPr lang="en-US"/>
          </a:p>
        </p:txBody>
      </p:sp>
      <p:sp>
        <p:nvSpPr>
          <p:cNvPr id="12" name="ZoneTexte 11"/>
          <p:cNvSpPr txBox="1"/>
          <p:nvPr/>
        </p:nvSpPr>
        <p:spPr>
          <a:xfrm>
            <a:off x="291810" y="1252613"/>
            <a:ext cx="8588421" cy="338554"/>
          </a:xfrm>
          <a:prstGeom prst="rect">
            <a:avLst/>
          </a:prstGeom>
          <a:solidFill>
            <a:srgbClr val="D6D6F0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/>
              <a:t>Exécutez et essayez de comprendre ce que font les fonctions suivantes :</a:t>
            </a: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Exercice 1</a:t>
            </a:r>
            <a:endParaRPr lang="en-US" sz="3600" dirty="0"/>
          </a:p>
        </p:txBody>
      </p:sp>
      <p:sp>
        <p:nvSpPr>
          <p:cNvPr id="13" name="Rectangle 12"/>
          <p:cNvSpPr/>
          <p:nvPr/>
        </p:nvSpPr>
        <p:spPr>
          <a:xfrm>
            <a:off x="291810" y="4701683"/>
            <a:ext cx="3717482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prstClr val="black"/>
                </a:solidFill>
              </a:rPr>
              <a:t>Pour connaître les arguments d’une fonction, tapez par ex : </a:t>
            </a:r>
            <a:r>
              <a:rPr lang="fr-FR" sz="1600" i="1" dirty="0">
                <a:solidFill>
                  <a:prstClr val="black"/>
                </a:solidFill>
              </a:rPr>
              <a:t>?</a:t>
            </a:r>
            <a:r>
              <a:rPr lang="fr-FR" sz="1600" i="1" dirty="0" err="1">
                <a:solidFill>
                  <a:prstClr val="black"/>
                </a:solidFill>
              </a:rPr>
              <a:t>sum</a:t>
            </a:r>
            <a:r>
              <a:rPr lang="fr-FR" sz="1600" i="1" dirty="0">
                <a:solidFill>
                  <a:prstClr val="black"/>
                </a:solidFill>
              </a:rPr>
              <a:t> </a:t>
            </a:r>
            <a:r>
              <a:rPr lang="fr-FR" sz="1600" dirty="0">
                <a:solidFill>
                  <a:prstClr val="black"/>
                </a:solidFill>
              </a:rPr>
              <a:t>(le mieux) ou </a:t>
            </a:r>
            <a:r>
              <a:rPr lang="fr-FR" sz="1600" i="1" dirty="0" err="1">
                <a:solidFill>
                  <a:prstClr val="black"/>
                </a:solidFill>
              </a:rPr>
              <a:t>args</a:t>
            </a:r>
            <a:r>
              <a:rPr lang="fr-FR" sz="1600" i="1" dirty="0">
                <a:solidFill>
                  <a:prstClr val="black"/>
                </a:solidFill>
              </a:rPr>
              <a:t>(</a:t>
            </a:r>
            <a:r>
              <a:rPr lang="fr-FR" sz="1600" i="1" dirty="0" err="1">
                <a:solidFill>
                  <a:prstClr val="black"/>
                </a:solidFill>
              </a:rPr>
              <a:t>sum</a:t>
            </a:r>
            <a:r>
              <a:rPr lang="fr-FR" sz="1600" i="1" dirty="0">
                <a:solidFill>
                  <a:prstClr val="black"/>
                </a:solidFill>
              </a:rPr>
              <a:t>)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398" y="3126430"/>
            <a:ext cx="3686833" cy="2816331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91810" y="1972268"/>
            <a:ext cx="4500659" cy="2308324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seq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from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to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by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times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times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each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is.na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)))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plot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y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boxplot</a:t>
            </a:r>
            <a:r>
              <a:rPr lang="en-US" altLang="en-US" sz="1600" dirty="0">
                <a:solidFill>
                  <a:prstClr val="black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alt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altLang="en-US" sz="1600" dirty="0">
                <a:solidFill>
                  <a:prstClr val="black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altLang="en-US" sz="900" dirty="0">
              <a:solidFill>
                <a:prstClr val="black"/>
              </a:solidFill>
            </a:endParaRPr>
          </a:p>
          <a:p>
            <a:pPr latinLnBrk="1">
              <a:spcAft>
                <a:spcPts val="100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summary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9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-2730744" y="11710883"/>
            <a:ext cx="9144000" cy="457200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summary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9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320FE94C-47B1-4352-8C9D-B916EFB2C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9292" y="4628480"/>
            <a:ext cx="845988" cy="87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71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22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Installer et charger un paquet</a:t>
            </a:r>
            <a:endParaRPr lang="en-US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376724-8E48-4650-A915-1A6BAFB81D05}"/>
              </a:ext>
            </a:extLst>
          </p:cNvPr>
          <p:cNvSpPr/>
          <p:nvPr/>
        </p:nvSpPr>
        <p:spPr>
          <a:xfrm>
            <a:off x="382771" y="2579660"/>
            <a:ext cx="7985051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install.packages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"psych"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installe le paquet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"psych"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     </a:t>
            </a:r>
            <a:r>
              <a:rPr lang="en-US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charge le paquet et ses fonctions</a:t>
            </a:r>
            <a:endParaRPr lang="fr-FR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7C781CF-36C7-4737-94F4-4E8E657B1827}"/>
              </a:ext>
            </a:extLst>
          </p:cNvPr>
          <p:cNvSpPr txBox="1"/>
          <p:nvPr/>
        </p:nvSpPr>
        <p:spPr>
          <a:xfrm>
            <a:off x="266845" y="1481252"/>
            <a:ext cx="8216901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/>
              <a:t>Deux commandes à connaître par coeur :</a:t>
            </a:r>
            <a:endParaRPr lang="fr-FR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2A0EDA-0778-4591-976F-F21CFE58B54A}"/>
              </a:ext>
            </a:extLst>
          </p:cNvPr>
          <p:cNvSpPr/>
          <p:nvPr/>
        </p:nvSpPr>
        <p:spPr>
          <a:xfrm>
            <a:off x="382770" y="4043913"/>
            <a:ext cx="6964328" cy="16312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>
                <a:solidFill>
                  <a:prstClr val="black"/>
                </a:solidFill>
              </a:rPr>
              <a:t>Exemples de paquets utiles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>
                <a:solidFill>
                  <a:prstClr val="black"/>
                </a:solidFill>
              </a:rPr>
              <a:t>tidyverse # pour manipuler des données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>
                <a:solidFill>
                  <a:prstClr val="black"/>
                </a:solidFill>
              </a:rPr>
              <a:t>psych # pour les statistiques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>
                <a:solidFill>
                  <a:prstClr val="black"/>
                </a:solidFill>
              </a:rPr>
              <a:t>rstatix # pour les tailles d’effets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>
                <a:solidFill>
                  <a:prstClr val="black"/>
                </a:solidFill>
              </a:rPr>
              <a:t>readxl/writexl # pour importer/exporter des fichiers excel</a:t>
            </a:r>
            <a:endParaRPr lang="fr-FR" sz="2000" dirty="0">
              <a:solidFill>
                <a:prstClr val="black"/>
              </a:solidFill>
            </a:endParaRP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DB910877-D5DE-4EDC-8C2C-4A7EC5770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7704" y="4318994"/>
            <a:ext cx="1070181" cy="111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0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23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Installer et charger un paquet</a:t>
            </a:r>
            <a:endParaRPr lang="en-US" sz="36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9149B24-6B80-4130-8B18-9139E59D5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1414049"/>
            <a:ext cx="680085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30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24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Création d’objets</a:t>
            </a:r>
            <a:endParaRPr lang="en-US" sz="3600" dirty="0"/>
          </a:p>
        </p:txBody>
      </p:sp>
      <p:sp>
        <p:nvSpPr>
          <p:cNvPr id="8" name="ZoneTexte 7"/>
          <p:cNvSpPr txBox="1"/>
          <p:nvPr/>
        </p:nvSpPr>
        <p:spPr>
          <a:xfrm>
            <a:off x="426916" y="1388376"/>
            <a:ext cx="8216901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/>
              <a:t>Quelques règles 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Utilisation du « &lt;- » </a:t>
            </a:r>
            <a:r>
              <a:rPr lang="fr-FR" sz="1600" dirty="0"/>
              <a:t>(recommandé) </a:t>
            </a:r>
            <a:r>
              <a:rPr lang="fr-FR" dirty="0"/>
              <a:t>ou du « </a:t>
            </a:r>
            <a:r>
              <a:rPr lang="fr-FR" b="1" dirty="0"/>
              <a:t>=</a:t>
            </a:r>
            <a:r>
              <a:rPr lang="fr-FR" dirty="0"/>
              <a:t> »  </a:t>
            </a:r>
            <a:r>
              <a:rPr lang="fr-FR" sz="1600" dirty="0"/>
              <a:t>(moins recommandé)</a:t>
            </a:r>
          </a:p>
          <a:p>
            <a:pPr lvl="2">
              <a:lnSpc>
                <a:spcPct val="150000"/>
              </a:lnSpc>
            </a:pPr>
            <a:r>
              <a:rPr lang="fr-FR" sz="1100" dirty="0"/>
              <a:t>Voir </a:t>
            </a:r>
            <a:r>
              <a:rPr lang="fr-FR" sz="1100" dirty="0">
                <a:hlinkClick r:id="rId2"/>
              </a:rPr>
              <a:t>https://stt4230.rbind.io/amelioration_code/bonnes_pratiques_r/</a:t>
            </a:r>
            <a:endParaRPr lang="fr-FR" sz="11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R est sensible aux majuscules/minuscules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Eviter les accents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Un objet ne peut pas démarrer par un chiffre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Noms interdits : </a:t>
            </a:r>
            <a:r>
              <a:rPr lang="fr-FR" sz="1600" i="1" dirty="0"/>
              <a:t>if, </a:t>
            </a:r>
            <a:r>
              <a:rPr lang="fr-FR" sz="1600" i="1" dirty="0" err="1"/>
              <a:t>else</a:t>
            </a:r>
            <a:r>
              <a:rPr lang="fr-FR" sz="1600" i="1" dirty="0"/>
              <a:t>, </a:t>
            </a:r>
            <a:r>
              <a:rPr lang="fr-FR" sz="1600" i="1" dirty="0" err="1"/>
              <a:t>repeat</a:t>
            </a:r>
            <a:r>
              <a:rPr lang="fr-FR" sz="1600" i="1" dirty="0"/>
              <a:t>, </a:t>
            </a:r>
            <a:r>
              <a:rPr lang="fr-FR" sz="1600" i="1" dirty="0" err="1"/>
              <a:t>while</a:t>
            </a:r>
            <a:r>
              <a:rPr lang="fr-FR" sz="1600" i="1" dirty="0"/>
              <a:t>, </a:t>
            </a:r>
            <a:r>
              <a:rPr lang="fr-FR" sz="1600" i="1" dirty="0" err="1"/>
              <a:t>function</a:t>
            </a:r>
            <a:r>
              <a:rPr lang="fr-FR" sz="1600" i="1" dirty="0"/>
              <a:t>, for, in, </a:t>
            </a:r>
            <a:r>
              <a:rPr lang="fr-FR" sz="1600" i="1" dirty="0" err="1"/>
              <a:t>next</a:t>
            </a:r>
            <a:r>
              <a:rPr lang="fr-FR" sz="1600" i="1" dirty="0"/>
              <a:t>, break, TRUE, FALSE, NULL, </a:t>
            </a:r>
            <a:r>
              <a:rPr lang="fr-FR" sz="1600" i="1" dirty="0" err="1"/>
              <a:t>Inf</a:t>
            </a:r>
            <a:r>
              <a:rPr lang="fr-FR" sz="1600" i="1" dirty="0"/>
              <a:t>, </a:t>
            </a:r>
            <a:r>
              <a:rPr lang="fr-FR" sz="1600" i="1" dirty="0" err="1"/>
              <a:t>NaN</a:t>
            </a:r>
            <a:r>
              <a:rPr lang="fr-FR" sz="1600" i="1" dirty="0"/>
              <a:t>, NA, </a:t>
            </a:r>
            <a:r>
              <a:rPr lang="fr-FR" sz="1600" i="1" dirty="0" err="1"/>
              <a:t>NA_integer</a:t>
            </a:r>
            <a:r>
              <a:rPr lang="fr-FR" sz="1600" i="1" dirty="0"/>
              <a:t>_, </a:t>
            </a:r>
            <a:r>
              <a:rPr lang="fr-FR" sz="1600" i="1" dirty="0" err="1"/>
              <a:t>NA_real</a:t>
            </a:r>
            <a:r>
              <a:rPr lang="fr-FR" sz="1600" i="1" dirty="0"/>
              <a:t>_, </a:t>
            </a:r>
            <a:r>
              <a:rPr lang="fr-FR" sz="1600" i="1" dirty="0" err="1"/>
              <a:t>NA_complex</a:t>
            </a:r>
            <a:r>
              <a:rPr lang="fr-FR" sz="1600" i="1" dirty="0"/>
              <a:t>_, </a:t>
            </a:r>
            <a:r>
              <a:rPr lang="fr-FR" sz="1600" i="1" dirty="0" err="1"/>
              <a:t>NA_character</a:t>
            </a:r>
            <a:r>
              <a:rPr lang="fr-FR" sz="1600" i="1" dirty="0"/>
              <a:t>_, ... et ..1, ..2, etc. »</a:t>
            </a:r>
          </a:p>
          <a:p>
            <a:pPr lvl="2">
              <a:lnSpc>
                <a:spcPct val="150000"/>
              </a:lnSpc>
            </a:pPr>
            <a:r>
              <a:rPr lang="fr-FR" sz="1100" dirty="0"/>
              <a:t>Voir </a:t>
            </a:r>
            <a:r>
              <a:rPr lang="fr-FR" sz="1100" dirty="0">
                <a:hlinkClick r:id="rId3"/>
              </a:rPr>
              <a:t>https://stt4230.rbind.io/introduction/base_r/</a:t>
            </a:r>
            <a:endParaRPr lang="fr-FR" sz="11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0645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25</a:t>
            </a:fld>
            <a:endParaRPr lang="en-US"/>
          </a:p>
        </p:txBody>
      </p:sp>
      <p:sp>
        <p:nvSpPr>
          <p:cNvPr id="12" name="ZoneTexte 11"/>
          <p:cNvSpPr txBox="1"/>
          <p:nvPr/>
        </p:nvSpPr>
        <p:spPr>
          <a:xfrm>
            <a:off x="291810" y="1151013"/>
            <a:ext cx="8588421" cy="338554"/>
          </a:xfrm>
          <a:prstGeom prst="rect">
            <a:avLst/>
          </a:prstGeom>
          <a:solidFill>
            <a:srgbClr val="D6D6F0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/>
              <a:t>Créez les objets suivants : 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91809" y="3818372"/>
            <a:ext cx="8588421" cy="338554"/>
          </a:xfrm>
          <a:prstGeom prst="rect">
            <a:avLst/>
          </a:prstGeom>
          <a:solidFill>
            <a:srgbClr val="D6D6F0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/>
              <a:t>Calculez la moyenne, la médiane et l’écart-type du nombre de vache par champ</a:t>
            </a:r>
            <a:endParaRPr lang="fr-FR" sz="1600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291807" y="4390441"/>
            <a:ext cx="8588421" cy="338554"/>
          </a:xfrm>
          <a:prstGeom prst="rect">
            <a:avLst/>
          </a:prstGeom>
          <a:solidFill>
            <a:srgbClr val="D6D6F0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/>
              <a:t>Exécutez la commande </a:t>
            </a:r>
            <a:r>
              <a:rPr lang="fr-FR" sz="1600" dirty="0" err="1"/>
              <a:t>ls</a:t>
            </a:r>
            <a:r>
              <a:rPr lang="fr-FR" sz="1600" dirty="0"/>
              <a:t>() ou regardez le panel Environment pour retrouver les objets crées</a:t>
            </a:r>
            <a:endParaRPr lang="fr-FR" sz="1600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79" y="5073700"/>
            <a:ext cx="4314825" cy="1343025"/>
          </a:xfrm>
          <a:prstGeom prst="rect">
            <a:avLst/>
          </a:prstGeom>
        </p:spPr>
      </p:pic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Exercice 2</a:t>
            </a:r>
            <a:endParaRPr lang="en-US" sz="3600" dirty="0"/>
          </a:p>
        </p:txBody>
      </p:sp>
      <p:sp>
        <p:nvSpPr>
          <p:cNvPr id="8" name="Rectangle 7"/>
          <p:cNvSpPr/>
          <p:nvPr/>
        </p:nvSpPr>
        <p:spPr>
          <a:xfrm>
            <a:off x="291807" y="1637933"/>
            <a:ext cx="7848893" cy="19851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nom_vache1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"marguerite"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nom_vache1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(nom_vache1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"marguerite"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quelle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différence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observez-vous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?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nombre_vache_par_champ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"c"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signifie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"combine"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nombre_vache_par_champ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print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nombre_vache_par_champ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print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donne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la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même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chose et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est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généralement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superflu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207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26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Type d’objets</a:t>
            </a:r>
            <a:endParaRPr lang="en-US" sz="3600" dirty="0"/>
          </a:p>
        </p:txBody>
      </p:sp>
      <p:sp>
        <p:nvSpPr>
          <p:cNvPr id="11" name="ZoneTexte 10"/>
          <p:cNvSpPr txBox="1"/>
          <p:nvPr/>
        </p:nvSpPr>
        <p:spPr>
          <a:xfrm>
            <a:off x="215900" y="1458714"/>
            <a:ext cx="5604607" cy="5371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/>
              <a:t>Objet simple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/>
              <a:t>Vecteur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/>
              <a:t>Facteur</a:t>
            </a:r>
            <a:endParaRPr lang="fr-FR" sz="28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/>
              <a:t>Matrice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/>
              <a:t>Dataframe (jeu de données)</a:t>
            </a:r>
            <a:endParaRPr lang="fr-FR" sz="28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/>
              <a:t>Liste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32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927173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27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Objet simple</a:t>
            </a:r>
            <a:endParaRPr lang="en-US" sz="3600" dirty="0"/>
          </a:p>
        </p:txBody>
      </p:sp>
      <p:sp>
        <p:nvSpPr>
          <p:cNvPr id="6" name="ZoneTexte 5"/>
          <p:cNvSpPr txBox="1"/>
          <p:nvPr/>
        </p:nvSpPr>
        <p:spPr>
          <a:xfrm>
            <a:off x="-416169" y="1122219"/>
            <a:ext cx="873125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/>
              <a:t>On assigne quelque chose dans autre chose</a:t>
            </a:r>
            <a:endParaRPr lang="fr-FR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B4BB99-7A67-4695-B736-EB0C794A8AB6}"/>
              </a:ext>
            </a:extLst>
          </p:cNvPr>
          <p:cNvSpPr/>
          <p:nvPr/>
        </p:nvSpPr>
        <p:spPr>
          <a:xfrm>
            <a:off x="1425172" y="2220977"/>
            <a:ext cx="6293657" cy="24160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objet1 </a:t>
            </a:r>
            <a:r>
              <a:rPr lang="en-US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objet2 </a:t>
            </a:r>
            <a:r>
              <a:rPr lang="en-US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"Michel est dans le garage"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objet1</a:t>
            </a:r>
            <a:endParaRPr lang="fr-FR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10</a:t>
            </a:r>
            <a:endParaRPr lang="fr-FR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objet2</a:t>
            </a:r>
            <a:endParaRPr lang="fr-FR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"Michel est dans le garage"</a:t>
            </a:r>
            <a:endParaRPr lang="fr-FR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329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28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Vecteur</a:t>
            </a:r>
            <a:endParaRPr lang="en-US" sz="3600" dirty="0"/>
          </a:p>
        </p:txBody>
      </p:sp>
      <p:sp>
        <p:nvSpPr>
          <p:cNvPr id="6" name="ZoneTexte 5"/>
          <p:cNvSpPr txBox="1"/>
          <p:nvPr/>
        </p:nvSpPr>
        <p:spPr>
          <a:xfrm>
            <a:off x="-416169" y="1122219"/>
            <a:ext cx="873125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/>
              <a:t>Objet qui rassemble des données </a:t>
            </a:r>
            <a:r>
              <a:rPr lang="fr-FR" sz="2400" dirty="0"/>
              <a:t>(variable</a:t>
            </a:r>
            <a:r>
              <a:rPr lang="fr-FR" sz="2400"/>
              <a:t>) </a:t>
            </a:r>
            <a:r>
              <a:rPr lang="fr-FR" sz="2400" b="1"/>
              <a:t>de même nature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1353067" y="1815099"/>
            <a:ext cx="643786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nom_vaches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"marguerite"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zoé</a:t>
            </a:r>
            <a:r>
              <a:rPr lang="en-US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léa</a:t>
            </a:r>
            <a:r>
              <a:rPr lang="en-US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str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nom_vaches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characters (lettres)</a:t>
            </a: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nombres_vaches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str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nombres_vaches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integers (</a:t>
            </a:r>
            <a:r>
              <a:rPr lang="en-US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chiffres</a:t>
            </a:r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ronds</a:t>
            </a:r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nombres_vaches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pi) </a:t>
            </a: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str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nombres_vaches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numeric (</a:t>
            </a:r>
            <a:r>
              <a:rPr lang="en-US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chiffres</a:t>
            </a:r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à virgules)</a:t>
            </a: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FE2CF6-8999-4239-A105-29D66A636FBA}"/>
              </a:ext>
            </a:extLst>
          </p:cNvPr>
          <p:cNvSpPr/>
          <p:nvPr/>
        </p:nvSpPr>
        <p:spPr>
          <a:xfrm>
            <a:off x="908168" y="5704769"/>
            <a:ext cx="6882766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fr-FR" sz="2000">
                <a:solidFill>
                  <a:prstClr val="black"/>
                </a:solidFill>
              </a:rPr>
              <a:t>On utilise c() pour "concaténer"</a:t>
            </a:r>
            <a:endParaRPr lang="fr-FR" sz="2000" dirty="0">
              <a:solidFill>
                <a:prstClr val="black"/>
              </a:solidFill>
            </a:endParaRPr>
          </a:p>
        </p:txBody>
      </p:sp>
      <p:pic>
        <p:nvPicPr>
          <p:cNvPr id="14" name="Graphique 13">
            <a:extLst>
              <a:ext uri="{FF2B5EF4-FFF2-40B4-BE49-F238E27FC236}">
                <a16:creationId xmlns:a16="http://schemas.microsoft.com/office/drawing/2014/main" id="{989A46A5-8DD4-4C49-BCA1-B97BE1E03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147" y="5379669"/>
            <a:ext cx="698041" cy="72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402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29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Vecteur</a:t>
            </a:r>
            <a:endParaRPr lang="en-US" sz="36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9A40BF0-D763-46A3-8804-D971965C04FF}"/>
              </a:ext>
            </a:extLst>
          </p:cNvPr>
          <p:cNvSpPr txBox="1"/>
          <p:nvPr/>
        </p:nvSpPr>
        <p:spPr>
          <a:xfrm>
            <a:off x="-416169" y="1122219"/>
            <a:ext cx="8731250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/>
              <a:t>Les vecteurs de nature différente ne se mélangent pas très bien...</a:t>
            </a:r>
            <a:endParaRPr lang="fr-FR" sz="2400" b="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D6656B-2831-4618-872B-1C83F47AA2C8}"/>
              </a:ext>
            </a:extLst>
          </p:cNvPr>
          <p:cNvSpPr/>
          <p:nvPr/>
        </p:nvSpPr>
        <p:spPr>
          <a:xfrm>
            <a:off x="409354" y="2620927"/>
            <a:ext cx="8325293" cy="16055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noms_et_nombres_vaches </a:t>
            </a:r>
            <a:r>
              <a:rPr lang="en-US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(nom_vaches, nombres_vaches)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noms_et_nombres_vaches</a:t>
            </a:r>
            <a:endParaRPr lang="fr-FR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"marguerite"        "zoé"               "léa"              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[4] "0.318309886183791" "0.636619772367581" "0.954929658551372"</a:t>
            </a:r>
            <a:endParaRPr lang="fr-FR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658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</a:t>
            </a:fld>
            <a:endParaRPr lang="en-US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07461" y="0"/>
            <a:ext cx="36390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Ressources utiles</a:t>
            </a:r>
            <a:endParaRPr lang="en-US" sz="36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968285"/>
            <a:ext cx="6343670" cy="411061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14969" y="1114697"/>
            <a:ext cx="45411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https://stackoverflow.com/questions/tagged/r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204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30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Facteur</a:t>
            </a:r>
            <a:endParaRPr lang="en-US" sz="36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9A40BF0-D763-46A3-8804-D971965C04FF}"/>
              </a:ext>
            </a:extLst>
          </p:cNvPr>
          <p:cNvSpPr txBox="1"/>
          <p:nvPr/>
        </p:nvSpPr>
        <p:spPr>
          <a:xfrm>
            <a:off x="-416169" y="1122219"/>
            <a:ext cx="8731250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/>
              <a:t>Objet qui organise les données d'un vecteur en </a:t>
            </a:r>
            <a:r>
              <a:rPr lang="fr-FR" sz="2400" b="1"/>
              <a:t>catégories ou niveaux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88876D-2164-41A9-A8D5-CC60F0C667B2}"/>
              </a:ext>
            </a:extLst>
          </p:cNvPr>
          <p:cNvSpPr/>
          <p:nvPr/>
        </p:nvSpPr>
        <p:spPr>
          <a:xfrm>
            <a:off x="1398182" y="2788992"/>
            <a:ext cx="6347637" cy="1759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0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nom_vaches </a:t>
            </a:r>
            <a:r>
              <a:rPr lang="en-US" sz="20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20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20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0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"marguerite"</a:t>
            </a:r>
            <a:r>
              <a:rPr lang="en-US" sz="20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20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"zoé"</a:t>
            </a:r>
            <a:r>
              <a:rPr lang="en-US" sz="20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20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"léa"</a:t>
            </a:r>
            <a:r>
              <a:rPr lang="en-US" sz="20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20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0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nom_vaches </a:t>
            </a:r>
            <a:r>
              <a:rPr lang="en-US" sz="20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20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as.factor</a:t>
            </a:r>
            <a:r>
              <a:rPr lang="en-US" sz="20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(nom_vaches)</a:t>
            </a:r>
            <a:br>
              <a:rPr lang="en-US" sz="20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0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nom_vaches</a:t>
            </a:r>
            <a:endParaRPr lang="fr-FR" sz="200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0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marguerite zoé        léa       </a:t>
            </a:r>
            <a:br>
              <a:rPr lang="en-US" sz="20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0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Levels: léa marguerite zoé</a:t>
            </a:r>
            <a:endParaRPr lang="fr-FR" sz="200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B902304-FED2-45CD-A9D8-861C5B0A8642}"/>
              </a:ext>
            </a:extLst>
          </p:cNvPr>
          <p:cNvSpPr txBox="1"/>
          <p:nvPr/>
        </p:nvSpPr>
        <p:spPr>
          <a:xfrm>
            <a:off x="-416169" y="4825893"/>
            <a:ext cx="8731250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/>
              <a:t>Les facteurs seront très utiles quand nous aborderons le recodage de variables</a:t>
            </a:r>
            <a:endParaRPr lang="fr-FR" sz="2400" b="1"/>
          </a:p>
        </p:txBody>
      </p:sp>
    </p:spTree>
    <p:extLst>
      <p:ext uri="{BB962C8B-B14F-4D97-AF65-F5344CB8AC3E}">
        <p14:creationId xmlns:p14="http://schemas.microsoft.com/office/powerpoint/2010/main" val="3936796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31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Matrice</a:t>
            </a:r>
            <a:endParaRPr lang="en-US" sz="3600" dirty="0"/>
          </a:p>
        </p:txBody>
      </p:sp>
      <p:sp>
        <p:nvSpPr>
          <p:cNvPr id="6" name="ZoneTexte 5"/>
          <p:cNvSpPr txBox="1"/>
          <p:nvPr/>
        </p:nvSpPr>
        <p:spPr>
          <a:xfrm>
            <a:off x="-83948" y="1172715"/>
            <a:ext cx="8731250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/>
              <a:t>Objet qui agence les données d'un vecteur en lignes et en colonnes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/>
              <a:t>Ensemble </a:t>
            </a:r>
            <a:r>
              <a:rPr lang="fr-FR" sz="2400" dirty="0"/>
              <a:t>de vecteurs (variables) </a:t>
            </a:r>
            <a:r>
              <a:rPr lang="fr-FR" sz="2400" b="1" dirty="0"/>
              <a:t>de </a:t>
            </a:r>
            <a:r>
              <a:rPr lang="fr-FR" sz="2400" b="1"/>
              <a:t>même nature</a:t>
            </a:r>
            <a:endParaRPr lang="fr-FR" sz="2400" b="1" dirty="0"/>
          </a:p>
        </p:txBody>
      </p:sp>
      <p:sp>
        <p:nvSpPr>
          <p:cNvPr id="19" name="Rectangle 18"/>
          <p:cNvSpPr/>
          <p:nvPr/>
        </p:nvSpPr>
        <p:spPr>
          <a:xfrm>
            <a:off x="571500" y="3352114"/>
            <a:ext cx="5232400" cy="28931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exemple</a:t>
            </a:r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de </a:t>
            </a:r>
            <a:r>
              <a:rPr lang="en-US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matrice</a:t>
            </a:r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avec 2 vecteurs</a:t>
            </a: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v1 </a:t>
            </a:r>
            <a:r>
              <a:rPr lang="en-US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v2 </a:t>
            </a:r>
            <a:r>
              <a:rPr lang="en-US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on combine </a:t>
            </a:r>
            <a:r>
              <a:rPr lang="en-US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ces</a:t>
            </a:r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deux</a:t>
            </a:r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vecteurs</a:t>
            </a:r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avec la </a:t>
            </a:r>
            <a:r>
              <a:rPr lang="en-US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fonction</a:t>
            </a:r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cbind</a:t>
            </a:r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</a:t>
            </a: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qui </a:t>
            </a:r>
            <a:r>
              <a:rPr lang="en-US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veut</a:t>
            </a:r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dire : column bind (</a:t>
            </a:r>
            <a:r>
              <a:rPr lang="en-US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combiner des colonnes</a:t>
            </a:r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MAT </a:t>
            </a:r>
            <a:r>
              <a:rPr lang="en-US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cbind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(v1,v2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</a:p>
          <a:p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MAT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2CE11F-6725-4CBD-A84A-07A9BA28EAF3}"/>
              </a:ext>
            </a:extLst>
          </p:cNvPr>
          <p:cNvSpPr/>
          <p:nvPr/>
        </p:nvSpPr>
        <p:spPr>
          <a:xfrm>
            <a:off x="6347637" y="3644501"/>
            <a:ext cx="214777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v1 v2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[1,]  1  0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[2,]  5  5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[3,]  4  7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[4,]  2  2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[5,]  5  0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[6,]  6  5</a:t>
            </a:r>
            <a:endParaRPr lang="fr-FR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8411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32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Dataframe (jeu de données)</a:t>
            </a:r>
            <a:endParaRPr lang="en-US" sz="3600" dirty="0"/>
          </a:p>
        </p:txBody>
      </p:sp>
      <p:sp>
        <p:nvSpPr>
          <p:cNvPr id="6" name="ZoneTexte 5"/>
          <p:cNvSpPr txBox="1"/>
          <p:nvPr/>
        </p:nvSpPr>
        <p:spPr>
          <a:xfrm>
            <a:off x="-65454" y="1155888"/>
            <a:ext cx="873125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/>
              <a:t>Matrice qui regroupe plusieurs vecteurs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/>
              <a:t>Ensemble </a:t>
            </a:r>
            <a:r>
              <a:rPr lang="fr-FR" sz="2000" dirty="0"/>
              <a:t>de vecteurs (variables</a:t>
            </a:r>
            <a:r>
              <a:rPr lang="fr-FR" sz="2000"/>
              <a:t>) </a:t>
            </a:r>
            <a:r>
              <a:rPr lang="fr-FR" sz="2000" b="1"/>
              <a:t>de nature différente</a:t>
            </a:r>
            <a:endParaRPr lang="fr-FR" sz="2000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En pratique, bien plus utilisé que </a:t>
            </a:r>
            <a:r>
              <a:rPr lang="fr-FR" sz="2000"/>
              <a:t>les matrices</a:t>
            </a:r>
            <a:endParaRPr lang="fr-FR" sz="2000" dirty="0"/>
          </a:p>
        </p:txBody>
      </p:sp>
      <p:sp>
        <p:nvSpPr>
          <p:cNvPr id="11" name="Rectangle 10"/>
          <p:cNvSpPr/>
          <p:nvPr/>
        </p:nvSpPr>
        <p:spPr>
          <a:xfrm>
            <a:off x="-65454" y="5332071"/>
            <a:ext cx="84569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Dans les faits, nous </a:t>
            </a:r>
            <a:r>
              <a:rPr lang="fr-FR" sz="2000" b="1" dirty="0"/>
              <a:t>importons</a:t>
            </a:r>
            <a:r>
              <a:rPr lang="fr-FR" sz="2000" dirty="0"/>
              <a:t> toujours un </a:t>
            </a:r>
            <a:r>
              <a:rPr lang="fr-FR" sz="2000" dirty="0" err="1"/>
              <a:t>dataframe</a:t>
            </a:r>
            <a:r>
              <a:rPr lang="fr-FR" sz="2000" dirty="0"/>
              <a:t> (DF) à partir d’un fichier </a:t>
            </a:r>
            <a:r>
              <a:rPr lang="fr-FR" sz="2000" dirty="0" err="1"/>
              <a:t>xlsx</a:t>
            </a:r>
            <a:r>
              <a:rPr lang="fr-FR" sz="2000" dirty="0"/>
              <a:t>, </a:t>
            </a:r>
            <a:r>
              <a:rPr lang="fr-FR" sz="2000" dirty="0" err="1"/>
              <a:t>txt</a:t>
            </a:r>
            <a:r>
              <a:rPr lang="fr-FR" sz="2000" dirty="0"/>
              <a:t>, ou csv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85800" y="2979816"/>
            <a:ext cx="4572000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v3 </a:t>
            </a:r>
            <a:r>
              <a:rPr lang="en-US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a"</a:t>
            </a:r>
            <a:r>
              <a:rPr lang="en-US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"a"</a:t>
            </a:r>
            <a:r>
              <a:rPr lang="en-US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"b"</a:t>
            </a:r>
            <a:r>
              <a:rPr lang="en-US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"b"</a:t>
            </a:r>
            <a:r>
              <a:rPr lang="en-US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"c"</a:t>
            </a:r>
            <a:r>
              <a:rPr lang="en-US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"c</a:t>
            </a:r>
            <a:r>
              <a:rPr lang="en-US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 </a:t>
            </a:r>
            <a:r>
              <a:rPr lang="en-US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data.frame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(v1,v2,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v3)</a:t>
            </a:r>
          </a:p>
          <a:p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4E6A1E-F1F1-4E5F-AE8B-E1BB0F2BF24B}"/>
              </a:ext>
            </a:extLst>
          </p:cNvPr>
          <p:cNvSpPr/>
          <p:nvPr/>
        </p:nvSpPr>
        <p:spPr>
          <a:xfrm>
            <a:off x="6752492" y="2842117"/>
            <a:ext cx="210524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v1 v2 v3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  1  0  a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2  5  5  a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3  4  7  b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4  2  2  b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5  5  0  c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6  6  5  c</a:t>
            </a:r>
            <a:endParaRPr lang="fr-FR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23FD13C-6772-4B91-BCB9-DBF35CFF22A2}"/>
              </a:ext>
            </a:extLst>
          </p:cNvPr>
          <p:cNvCxnSpPr>
            <a:cxnSpLocks/>
          </p:cNvCxnSpPr>
          <p:nvPr/>
        </p:nvCxnSpPr>
        <p:spPr>
          <a:xfrm flipH="1">
            <a:off x="7521324" y="2445488"/>
            <a:ext cx="283791" cy="36478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3BE7DDBF-198B-4B14-A0DE-225871A452CD}"/>
              </a:ext>
            </a:extLst>
          </p:cNvPr>
          <p:cNvCxnSpPr>
            <a:cxnSpLocks/>
          </p:cNvCxnSpPr>
          <p:nvPr/>
        </p:nvCxnSpPr>
        <p:spPr>
          <a:xfrm>
            <a:off x="7883863" y="2554485"/>
            <a:ext cx="1" cy="32661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1BB347AC-4FB7-4A9B-8726-0758B67D6375}"/>
              </a:ext>
            </a:extLst>
          </p:cNvPr>
          <p:cNvCxnSpPr>
            <a:cxnSpLocks/>
          </p:cNvCxnSpPr>
          <p:nvPr/>
        </p:nvCxnSpPr>
        <p:spPr>
          <a:xfrm>
            <a:off x="7918450" y="2445488"/>
            <a:ext cx="393443" cy="39662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9420CD4-EB52-49F2-B42A-4BFDA633D9BF}"/>
              </a:ext>
            </a:extLst>
          </p:cNvPr>
          <p:cNvSpPr/>
          <p:nvPr/>
        </p:nvSpPr>
        <p:spPr>
          <a:xfrm>
            <a:off x="6889750" y="1960187"/>
            <a:ext cx="1932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/>
              <a:t>colonne = variable</a:t>
            </a:r>
          </a:p>
        </p:txBody>
      </p:sp>
    </p:spTree>
    <p:extLst>
      <p:ext uri="{BB962C8B-B14F-4D97-AF65-F5344CB8AC3E}">
        <p14:creationId xmlns:p14="http://schemas.microsoft.com/office/powerpoint/2010/main" val="3348814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33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Liste</a:t>
            </a:r>
            <a:endParaRPr lang="en-US" sz="3600" dirty="0"/>
          </a:p>
        </p:txBody>
      </p:sp>
      <p:sp>
        <p:nvSpPr>
          <p:cNvPr id="6" name="ZoneTexte 5"/>
          <p:cNvSpPr txBox="1"/>
          <p:nvPr/>
        </p:nvSpPr>
        <p:spPr>
          <a:xfrm>
            <a:off x="-193045" y="1136335"/>
            <a:ext cx="8731250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Objet pouvant </a:t>
            </a:r>
            <a:r>
              <a:rPr lang="fr-FR" sz="2000" b="1" dirty="0"/>
              <a:t>contenir</a:t>
            </a:r>
            <a:r>
              <a:rPr lang="fr-FR" sz="2000" dirty="0"/>
              <a:t> </a:t>
            </a:r>
            <a:r>
              <a:rPr lang="fr-FR" sz="2000"/>
              <a:t>des objets de natures différentes : vecteurs</a:t>
            </a:r>
            <a:r>
              <a:rPr lang="fr-FR" sz="2000" dirty="0"/>
              <a:t>, </a:t>
            </a:r>
            <a:r>
              <a:rPr lang="fr-FR" sz="2000"/>
              <a:t>matrices, dataframes ...</a:t>
            </a:r>
            <a:endParaRPr lang="fr-FR" sz="2000" b="1" dirty="0"/>
          </a:p>
        </p:txBody>
      </p:sp>
      <p:sp>
        <p:nvSpPr>
          <p:cNvPr id="9" name="Rectangle 8"/>
          <p:cNvSpPr/>
          <p:nvPr/>
        </p:nvSpPr>
        <p:spPr>
          <a:xfrm>
            <a:off x="479180" y="2329931"/>
            <a:ext cx="4110421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LS </a:t>
            </a:r>
            <a:r>
              <a:rPr lang="en-US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nom_vaches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MAT, 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DF)</a:t>
            </a:r>
          </a:p>
          <a:p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6A048D-3AA7-44C4-90F1-0EDC55FEEAED}"/>
              </a:ext>
            </a:extLst>
          </p:cNvPr>
          <p:cNvSpPr/>
          <p:nvPr/>
        </p:nvSpPr>
        <p:spPr>
          <a:xfrm>
            <a:off x="4859079" y="1907184"/>
            <a:ext cx="3413051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[[1]]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marguerite zoé        léa       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Levels: léa marguerite zoé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[[2]]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v1 v2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[1,]  1  0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[2,]  5  5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[3,]  4  7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[4,]  2  2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[5,]  5  0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[6,]  6  5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[[3]]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v1 v2 v3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  1  0  a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2  5  5  a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3  4  7  b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4  2  2  b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5  5  0  c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6  6  5  c</a:t>
            </a:r>
            <a:endParaRPr lang="fr-FR" sz="140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5250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34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Exercice 3</a:t>
            </a:r>
            <a:endParaRPr lang="en-US" sz="3600" dirty="0"/>
          </a:p>
        </p:txBody>
      </p:sp>
      <p:sp>
        <p:nvSpPr>
          <p:cNvPr id="6" name="ZoneTexte 5"/>
          <p:cNvSpPr txBox="1"/>
          <p:nvPr/>
        </p:nvSpPr>
        <p:spPr>
          <a:xfrm>
            <a:off x="0" y="1749846"/>
            <a:ext cx="8731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Créez un vecteur de type caractères contenant 4 noms d'animaux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Créez un vecteur de type numérique contenant 4 pays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Créez un vecteur de type numérique contenant 4 valeurs de poids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Créez une matrice regroupant les vecteurs "animaux" et "pays"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Créez une </a:t>
            </a:r>
            <a:r>
              <a:rPr lang="fr-FR" sz="2000" dirty="0" err="1"/>
              <a:t>dataframe</a:t>
            </a:r>
            <a:r>
              <a:rPr lang="fr-FR" sz="2000" dirty="0"/>
              <a:t> regroupant les vecteurs "animaux", "pays" et "poids"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Insérez le vecteur "animaux" et le </a:t>
            </a:r>
            <a:r>
              <a:rPr lang="fr-FR" sz="2000" dirty="0" err="1"/>
              <a:t>dataframe</a:t>
            </a:r>
            <a:r>
              <a:rPr lang="fr-FR" sz="2000" dirty="0"/>
              <a:t> dans une même liste</a:t>
            </a:r>
          </a:p>
        </p:txBody>
      </p:sp>
    </p:spTree>
    <p:extLst>
      <p:ext uri="{BB962C8B-B14F-4D97-AF65-F5344CB8AC3E}">
        <p14:creationId xmlns:p14="http://schemas.microsoft.com/office/powerpoint/2010/main" val="11936774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35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Importation de données</a:t>
            </a:r>
            <a:endParaRPr lang="en-US" sz="3600" dirty="0"/>
          </a:p>
        </p:txBody>
      </p:sp>
      <p:sp>
        <p:nvSpPr>
          <p:cNvPr id="11" name="Rectangle 10"/>
          <p:cNvSpPr/>
          <p:nvPr/>
        </p:nvSpPr>
        <p:spPr>
          <a:xfrm>
            <a:off x="48846" y="1327835"/>
            <a:ext cx="8013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https://vincentarelbundock.github.io/Rdatasets/articles/data.html</a:t>
            </a:r>
            <a:endParaRPr lang="en-US" dirty="0"/>
          </a:p>
          <a:p>
            <a:endParaRPr lang="en-US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46" y="2693221"/>
            <a:ext cx="7810500" cy="714375"/>
          </a:xfrm>
          <a:prstGeom prst="rect">
            <a:avLst/>
          </a:prstGeom>
        </p:spPr>
      </p:pic>
      <p:graphicFrame>
        <p:nvGraphicFramePr>
          <p:cNvPr id="13" name="Tableau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872385"/>
              </p:ext>
            </p:extLst>
          </p:nvPr>
        </p:nvGraphicFramePr>
        <p:xfrm>
          <a:off x="869949" y="3894273"/>
          <a:ext cx="2578101" cy="19105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9367">
                  <a:extLst>
                    <a:ext uri="{9D8B030D-6E8A-4147-A177-3AD203B41FA5}">
                      <a16:colId xmlns:a16="http://schemas.microsoft.com/office/drawing/2014/main" val="1084466708"/>
                    </a:ext>
                  </a:extLst>
                </a:gridCol>
                <a:gridCol w="859367">
                  <a:extLst>
                    <a:ext uri="{9D8B030D-6E8A-4147-A177-3AD203B41FA5}">
                      <a16:colId xmlns:a16="http://schemas.microsoft.com/office/drawing/2014/main" val="1731602224"/>
                    </a:ext>
                  </a:extLst>
                </a:gridCol>
                <a:gridCol w="859367">
                  <a:extLst>
                    <a:ext uri="{9D8B030D-6E8A-4147-A177-3AD203B41FA5}">
                      <a16:colId xmlns:a16="http://schemas.microsoft.com/office/drawing/2014/main" val="637737945"/>
                    </a:ext>
                  </a:extLst>
                </a:gridCol>
              </a:tblGrid>
              <a:tr h="2388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accuracy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dyslexia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iq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90187152"/>
                  </a:ext>
                </a:extLst>
              </a:tr>
              <a:tr h="2388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0,88386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no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0,827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9694638"/>
                  </a:ext>
                </a:extLst>
              </a:tr>
              <a:tr h="2388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0,76524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0,59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7506199"/>
                  </a:ext>
                </a:extLst>
              </a:tr>
              <a:tr h="2388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0,91508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0,471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68348293"/>
                  </a:ext>
                </a:extLst>
              </a:tr>
              <a:tr h="2388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0,98376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1,144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650976"/>
                  </a:ext>
                </a:extLst>
              </a:tr>
              <a:tr h="2388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0,88386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no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-0,676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10562664"/>
                  </a:ext>
                </a:extLst>
              </a:tr>
              <a:tr h="2388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0,70905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-0,795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70505570"/>
                  </a:ext>
                </a:extLst>
              </a:tr>
              <a:tr h="2388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0,77148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-0,281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99669512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3940419" y="4081629"/>
            <a:ext cx="51083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accuracy</a:t>
            </a:r>
            <a:r>
              <a:rPr lang="fr-FR" sz="2000" dirty="0"/>
              <a:t> : </a:t>
            </a:r>
            <a:r>
              <a:rPr lang="en-US" sz="2000" dirty="0"/>
              <a:t>reading score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dyslexia</a:t>
            </a:r>
            <a:r>
              <a:rPr lang="fr-FR" sz="2000" dirty="0"/>
              <a:t> : no/</a:t>
            </a:r>
            <a:r>
              <a:rPr lang="fr-FR" sz="2000" dirty="0" err="1"/>
              <a:t>yes</a:t>
            </a:r>
            <a:endParaRPr lang="fr-F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iq</a:t>
            </a:r>
            <a:r>
              <a:rPr lang="fr-FR" sz="2000" dirty="0"/>
              <a:t> : non-verbal intelligence quotient </a:t>
            </a:r>
            <a:r>
              <a:rPr lang="fr-FR" sz="2000" dirty="0" err="1"/>
              <a:t>transformed</a:t>
            </a:r>
            <a:r>
              <a:rPr lang="fr-FR" sz="2000" dirty="0"/>
              <a:t> to z-scores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8846" y="1868748"/>
            <a:ext cx="80899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https://github.com/lafitter/M2-Science-du-Langage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5838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36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Importation clique-bouton</a:t>
            </a:r>
            <a:endParaRPr lang="en-US" sz="36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67" y="1794478"/>
            <a:ext cx="6562667" cy="326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1002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37</a:t>
            </a:fld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08265BC-A7C4-497D-8FC7-21C8A4B91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30" y="1300625"/>
            <a:ext cx="8816741" cy="4375636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1E6BC842-7B52-4E04-ADAA-6B4122212AAA}"/>
              </a:ext>
            </a:extLst>
          </p:cNvPr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Importation clique-bouton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302922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38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Importation via le script</a:t>
            </a:r>
            <a:endParaRPr lang="en-US" sz="3600" dirty="0"/>
          </a:p>
        </p:txBody>
      </p:sp>
      <p:sp>
        <p:nvSpPr>
          <p:cNvPr id="9" name="ZoneTexte 8"/>
          <p:cNvSpPr txBox="1"/>
          <p:nvPr/>
        </p:nvSpPr>
        <p:spPr>
          <a:xfrm>
            <a:off x="-278413" y="1338395"/>
            <a:ext cx="8731250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/>
              <a:t>Nécessite de connaître son </a:t>
            </a:r>
            <a:r>
              <a:rPr lang="fr-FR" sz="2000" b="1"/>
              <a:t>répertoire de travail </a:t>
            </a:r>
            <a:r>
              <a:rPr lang="fr-FR" sz="2000"/>
              <a:t>("l'adresse" du script R)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b="1"/>
              <a:t>Cas 1 : </a:t>
            </a:r>
            <a:r>
              <a:rPr lang="fr-FR" sz="2000"/>
              <a:t>R a été ouvert via le menu application (windows)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4BA1521-024A-44BF-93AA-89FE8AA8A6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158" r="76526"/>
          <a:stretch/>
        </p:blipFill>
        <p:spPr>
          <a:xfrm>
            <a:off x="515049" y="2407983"/>
            <a:ext cx="2468783" cy="34810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8BDB868-288B-450D-BF6D-CAE4C681EFA1}"/>
              </a:ext>
            </a:extLst>
          </p:cNvPr>
          <p:cNvSpPr/>
          <p:nvPr/>
        </p:nvSpPr>
        <p:spPr>
          <a:xfrm>
            <a:off x="3400669" y="2536757"/>
            <a:ext cx="533992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getwd() </a:t>
            </a:r>
            <a:r>
              <a:rPr lang="en-US" i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get working directory</a:t>
            </a:r>
          </a:p>
          <a:p>
            <a:r>
              <a:rPr lang="fr-FR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"C:/Users/remi.DESKTOP-UI81QOM/Documents"</a:t>
            </a:r>
          </a:p>
        </p:txBody>
      </p:sp>
    </p:spTree>
    <p:extLst>
      <p:ext uri="{BB962C8B-B14F-4D97-AF65-F5344CB8AC3E}">
        <p14:creationId xmlns:p14="http://schemas.microsoft.com/office/powerpoint/2010/main" val="17681755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39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Importation via le script</a:t>
            </a:r>
            <a:endParaRPr lang="en-US" sz="3600" dirty="0"/>
          </a:p>
        </p:txBody>
      </p:sp>
      <p:sp>
        <p:nvSpPr>
          <p:cNvPr id="9" name="ZoneTexte 8"/>
          <p:cNvSpPr txBox="1"/>
          <p:nvPr/>
        </p:nvSpPr>
        <p:spPr>
          <a:xfrm>
            <a:off x="-278413" y="1338395"/>
            <a:ext cx="8731250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/>
              <a:t>Nécessite de connaître son </a:t>
            </a:r>
            <a:r>
              <a:rPr lang="fr-FR" sz="2000" b="1"/>
              <a:t>répertoire de travail </a:t>
            </a:r>
            <a:r>
              <a:rPr lang="fr-FR" sz="2000"/>
              <a:t>("l'adresse" du script R)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b="1"/>
              <a:t>Cas 2 : </a:t>
            </a:r>
            <a:r>
              <a:rPr lang="fr-FR" sz="2000"/>
              <a:t>R a été ouvert via un script 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CB9A7E-A74C-4F02-A062-C8C42997129F}"/>
              </a:ext>
            </a:extLst>
          </p:cNvPr>
          <p:cNvSpPr/>
          <p:nvPr/>
        </p:nvSpPr>
        <p:spPr>
          <a:xfrm>
            <a:off x="404262" y="4087745"/>
            <a:ext cx="8315024" cy="10515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getwd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endParaRPr lang="fr-FR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"C:/Users/remi.DESKTOP-UI81QOM/Desktop/VERSIONS PROJETS TT/COURS v9tt/6. Stat R analyse linguistique 23-24/COURS"</a:t>
            </a:r>
            <a:endParaRPr lang="fr-FR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FAFE58E-6962-46EF-B80E-40B606DE9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62" y="2534909"/>
            <a:ext cx="7349148" cy="132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56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</a:t>
            </a:fld>
            <a:endParaRPr lang="en-US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07461" y="0"/>
            <a:ext cx="36390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200" dirty="0"/>
              <a:t>Ressources</a:t>
            </a:r>
            <a:r>
              <a:rPr lang="fr-FR" dirty="0"/>
              <a:t> utiles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7461" y="1559712"/>
            <a:ext cx="5830955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hlinkClick r:id="rId2"/>
              </a:rPr>
              <a:t>https://www.r-bloggers.com/blogs-list/</a:t>
            </a:r>
          </a:p>
          <a:p>
            <a:r>
              <a:rPr lang="en-US" sz="1600" dirty="0">
                <a:hlinkClick r:id="rId2"/>
              </a:rPr>
              <a:t>https://stt4230.rbind.io/introduction/presentation_r/</a:t>
            </a:r>
          </a:p>
          <a:p>
            <a:r>
              <a:rPr lang="en-US" sz="1600" dirty="0">
                <a:hlinkClick r:id="rId2"/>
              </a:rPr>
              <a:t>https://rstudio-education.github.io/hopr/</a:t>
            </a:r>
          </a:p>
          <a:p>
            <a:r>
              <a:rPr lang="en-US" sz="1600" dirty="0">
                <a:hlinkClick r:id="rId2"/>
              </a:rPr>
              <a:t>https://perso.ens-lyon.fr/lise.vaudor/grimoireStat/_book/intro.html</a:t>
            </a:r>
          </a:p>
          <a:p>
            <a:r>
              <a:rPr lang="en-US" sz="1600" dirty="0">
                <a:hlinkClick r:id="rId2"/>
              </a:rPr>
              <a:t>https://www.r-bloggers.com/</a:t>
            </a:r>
            <a:endParaRPr lang="en-US" sz="1600" dirty="0"/>
          </a:p>
          <a:p>
            <a:r>
              <a:rPr lang="en-US" sz="1600" dirty="0">
                <a:hlinkClick r:id="rId3"/>
              </a:rPr>
              <a:t>https://www.datanovia.com/en/</a:t>
            </a:r>
            <a:endParaRPr lang="en-US" sz="1600" dirty="0"/>
          </a:p>
          <a:p>
            <a:r>
              <a:rPr lang="en-US" sz="1600" dirty="0">
                <a:hlinkClick r:id="rId4"/>
              </a:rPr>
              <a:t>https://rcompanion.org/handbook/</a:t>
            </a:r>
            <a:endParaRPr lang="en-US" sz="1600" dirty="0"/>
          </a:p>
          <a:p>
            <a:r>
              <a:rPr lang="en-US" sz="1600" dirty="0">
                <a:hlinkClick r:id="rId5"/>
              </a:rPr>
              <a:t>https://r-graph-gallery.com/ggplot2-package</a:t>
            </a:r>
            <a:r>
              <a:rPr lang="en-US" sz="1600">
                <a:hlinkClick r:id="rId5"/>
              </a:rPr>
              <a:t>.html</a:t>
            </a:r>
            <a:endParaRPr lang="en-US" sz="1600"/>
          </a:p>
          <a:p>
            <a:r>
              <a:rPr lang="en-US" sz="1600">
                <a:hlinkClick r:id="rId6"/>
              </a:rPr>
              <a:t>https://www.uvm.edu/~statdhtx/StatPages/R/ReadingData.html</a:t>
            </a:r>
            <a:endParaRPr lang="en-US" sz="1600"/>
          </a:p>
          <a:p>
            <a:r>
              <a:rPr lang="en-US" sz="1600">
                <a:hlinkClick r:id="rId7"/>
              </a:rPr>
              <a:t>https://fermin.perso.math.cnrs.fr/Files/IntroductionRStudio.html</a:t>
            </a:r>
            <a:endParaRPr lang="en-US" sz="1600"/>
          </a:p>
          <a:p>
            <a:endParaRPr lang="en-US" sz="1600"/>
          </a:p>
          <a:p>
            <a:endParaRPr lang="en-US" sz="16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8416" y="1559712"/>
            <a:ext cx="3065917" cy="421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35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40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Importation via le script</a:t>
            </a:r>
            <a:endParaRPr lang="en-US" sz="3600" dirty="0"/>
          </a:p>
        </p:txBody>
      </p:sp>
      <p:sp>
        <p:nvSpPr>
          <p:cNvPr id="9" name="ZoneTexte 8"/>
          <p:cNvSpPr txBox="1"/>
          <p:nvPr/>
        </p:nvSpPr>
        <p:spPr>
          <a:xfrm>
            <a:off x="-278413" y="1338395"/>
            <a:ext cx="8731250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/>
              <a:t>Nécessite de connaître son </a:t>
            </a:r>
            <a:r>
              <a:rPr lang="fr-FR" sz="2000" b="1"/>
              <a:t>répertoire de travail </a:t>
            </a:r>
            <a:r>
              <a:rPr lang="fr-FR" sz="2000"/>
              <a:t>("l'adresse" du script R)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b="1"/>
              <a:t>Cas 2 : </a:t>
            </a:r>
            <a:r>
              <a:rPr lang="fr-FR" sz="2000"/>
              <a:t>R a été ouvert via un script R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FAFE58E-6962-46EF-B80E-40B606DE9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62" y="2534909"/>
            <a:ext cx="7349148" cy="132427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2667198-E131-4540-8FB5-30F977AE1A99}"/>
              </a:ext>
            </a:extLst>
          </p:cNvPr>
          <p:cNvSpPr/>
          <p:nvPr/>
        </p:nvSpPr>
        <p:spPr>
          <a:xfrm>
            <a:off x="404262" y="5189397"/>
            <a:ext cx="7961029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install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.packages("readxl")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procède </a:t>
            </a:r>
            <a:r>
              <a:rPr lang="en-US" sz="14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à l'installation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(readxl)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procède au chargement de </a:t>
            </a:r>
            <a:r>
              <a:rPr lang="en-US" sz="14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la librairie</a:t>
            </a:r>
            <a:b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ReadingSkills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readxl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::read_xlsx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"ReadingSkills.</a:t>
            </a:r>
            <a:r>
              <a:rPr lang="en-US" sz="14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xlsx"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4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importe le DF</a:t>
            </a:r>
            <a:endParaRPr lang="en-US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F1B8BD-0062-4319-AD17-351D708BC9FB}"/>
              </a:ext>
            </a:extLst>
          </p:cNvPr>
          <p:cNvSpPr/>
          <p:nvPr/>
        </p:nvSpPr>
        <p:spPr>
          <a:xfrm>
            <a:off x="404262" y="4547116"/>
            <a:ext cx="7961029" cy="3425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fr-FR" sz="1600">
                <a:solidFill>
                  <a:prstClr val="black"/>
                </a:solidFill>
              </a:rPr>
              <a:t>Cas le plus simple : quand le DF et le script ont la même adresse</a:t>
            </a:r>
            <a:endParaRPr lang="fr-FR" sz="1600" dirty="0">
              <a:solidFill>
                <a:prstClr val="black"/>
              </a:solidFill>
            </a:endParaRPr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C28EC1DE-2F66-404F-8744-83728E8AD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763" y="4184510"/>
            <a:ext cx="706214" cy="73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852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41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Importation via le script</a:t>
            </a:r>
            <a:endParaRPr lang="en-US" sz="36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FAFE58E-6962-46EF-B80E-40B606DE9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06" y="2576916"/>
            <a:ext cx="8035331" cy="102977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2667198-E131-4540-8FB5-30F977AE1A99}"/>
              </a:ext>
            </a:extLst>
          </p:cNvPr>
          <p:cNvSpPr/>
          <p:nvPr/>
        </p:nvSpPr>
        <p:spPr>
          <a:xfrm>
            <a:off x="343203" y="4800409"/>
            <a:ext cx="7961029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ReadingSkills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readxl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::read_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xlsx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 ReadingSkills</a:t>
            </a:r>
            <a:r>
              <a:rPr lang="en-US" sz="140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400">
                <a:solidFill>
                  <a:srgbClr val="0070C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ReadingSkills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r>
              <a:rPr lang="en-US" sz="1400">
                <a:solidFill>
                  <a:srgbClr val="0070C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xlsx</a:t>
            </a:r>
            <a:r>
              <a:rPr lang="en-US" sz="14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F1B8BD-0062-4319-AD17-351D708BC9FB}"/>
              </a:ext>
            </a:extLst>
          </p:cNvPr>
          <p:cNvSpPr/>
          <p:nvPr/>
        </p:nvSpPr>
        <p:spPr>
          <a:xfrm>
            <a:off x="343203" y="4075199"/>
            <a:ext cx="7961029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fr-FR" sz="1600">
                <a:solidFill>
                  <a:prstClr val="black"/>
                </a:solidFill>
              </a:rPr>
              <a:t>Cas plus compliqué : quand le DF et le script n'ont pas la même adresse</a:t>
            </a:r>
            <a:endParaRPr lang="fr-FR" sz="1600" dirty="0">
              <a:solidFill>
                <a:prstClr val="black"/>
              </a:solidFill>
            </a:endParaRPr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C28EC1DE-2F66-404F-8744-83728E8AD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703" y="3712594"/>
            <a:ext cx="698041" cy="72521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E69C738D-4D1F-4381-AB24-63E6A21F87A0}"/>
              </a:ext>
            </a:extLst>
          </p:cNvPr>
          <p:cNvSpPr txBox="1"/>
          <p:nvPr/>
        </p:nvSpPr>
        <p:spPr>
          <a:xfrm>
            <a:off x="-278413" y="1338395"/>
            <a:ext cx="8731250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/>
              <a:t>Nécessite de connaître son </a:t>
            </a:r>
            <a:r>
              <a:rPr lang="fr-FR" sz="2000" b="1"/>
              <a:t>répertoire de travail </a:t>
            </a:r>
            <a:r>
              <a:rPr lang="fr-FR" sz="2000"/>
              <a:t>("l'adresse" du script R)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b="1"/>
              <a:t>Cas 2 : </a:t>
            </a:r>
            <a:r>
              <a:rPr lang="fr-FR" sz="2000"/>
              <a:t>R a été ouvert via un script R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 flipV="1">
            <a:off x="4918509" y="5108187"/>
            <a:ext cx="58441" cy="23504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4CAE9D6-35A7-4F21-86AD-A9B3791A72F4}"/>
              </a:ext>
            </a:extLst>
          </p:cNvPr>
          <p:cNvSpPr/>
          <p:nvPr/>
        </p:nvSpPr>
        <p:spPr>
          <a:xfrm>
            <a:off x="4214893" y="5343235"/>
            <a:ext cx="105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>
                <a:solidFill>
                  <a:schemeClr val="accent6">
                    <a:lumMod val="75000"/>
                  </a:schemeClr>
                </a:solidFill>
              </a:rPr>
              <a:t>le dossier</a:t>
            </a:r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1634AA-4E19-4593-BE86-B607FE36EE6E}"/>
              </a:ext>
            </a:extLst>
          </p:cNvPr>
          <p:cNvSpPr/>
          <p:nvPr/>
        </p:nvSpPr>
        <p:spPr>
          <a:xfrm>
            <a:off x="5373047" y="5446677"/>
            <a:ext cx="654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>
                <a:solidFill>
                  <a:srgbClr val="FF0000"/>
                </a:solidFill>
              </a:rPr>
              <a:t>slash</a:t>
            </a:r>
            <a:endParaRPr lang="fr-FR">
              <a:solidFill>
                <a:srgbClr val="FF0000"/>
              </a:solidFill>
            </a:endParaRP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F99FFC6B-36A3-4A3E-9667-9E5AB503996B}"/>
              </a:ext>
            </a:extLst>
          </p:cNvPr>
          <p:cNvCxnSpPr>
            <a:cxnSpLocks/>
          </p:cNvCxnSpPr>
          <p:nvPr/>
        </p:nvCxnSpPr>
        <p:spPr>
          <a:xfrm flipH="1" flipV="1">
            <a:off x="5422233" y="5197642"/>
            <a:ext cx="110691" cy="29118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4EAF3515-4448-4B01-90D6-FFC393393FA7}"/>
              </a:ext>
            </a:extLst>
          </p:cNvPr>
          <p:cNvCxnSpPr>
            <a:cxnSpLocks/>
          </p:cNvCxnSpPr>
          <p:nvPr/>
        </p:nvCxnSpPr>
        <p:spPr>
          <a:xfrm flipH="1" flipV="1">
            <a:off x="6521862" y="5160879"/>
            <a:ext cx="110691" cy="29118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B585303-C010-4035-90A1-426692887F02}"/>
              </a:ext>
            </a:extLst>
          </p:cNvPr>
          <p:cNvSpPr/>
          <p:nvPr/>
        </p:nvSpPr>
        <p:spPr>
          <a:xfrm>
            <a:off x="6199421" y="5320093"/>
            <a:ext cx="433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>
                <a:solidFill>
                  <a:srgbClr val="0070C0"/>
                </a:solidFill>
              </a:rPr>
              <a:t>DF</a:t>
            </a:r>
            <a:endParaRPr lang="fr-FR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1344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42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Importation via le script</a:t>
            </a:r>
            <a:endParaRPr lang="en-US" sz="3600" dirty="0"/>
          </a:p>
        </p:txBody>
      </p:sp>
      <p:sp>
        <p:nvSpPr>
          <p:cNvPr id="9" name="ZoneTexte 8"/>
          <p:cNvSpPr txBox="1"/>
          <p:nvPr/>
        </p:nvSpPr>
        <p:spPr>
          <a:xfrm>
            <a:off x="48846" y="1135305"/>
            <a:ext cx="873125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/>
              <a:t>La fonction d'importation dépend du type de fichier :</a:t>
            </a:r>
            <a:endParaRPr lang="fr-FR" sz="2400" dirty="0"/>
          </a:p>
        </p:txBody>
      </p:sp>
      <p:sp>
        <p:nvSpPr>
          <p:cNvPr id="6" name="Rectangle 5"/>
          <p:cNvSpPr/>
          <p:nvPr/>
        </p:nvSpPr>
        <p:spPr>
          <a:xfrm>
            <a:off x="868813" y="2075056"/>
            <a:ext cx="7116237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csv </a:t>
            </a:r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file</a:t>
            </a: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ReadingSkills </a:t>
            </a:r>
            <a:r>
              <a:rPr lang="en-US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read.csv2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"ReadingSkills.csv"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94C0EF-6207-42D4-B87A-DF248D722636}"/>
              </a:ext>
            </a:extLst>
          </p:cNvPr>
          <p:cNvSpPr/>
          <p:nvPr/>
        </p:nvSpPr>
        <p:spPr>
          <a:xfrm>
            <a:off x="868813" y="3073156"/>
            <a:ext cx="7116237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excel file</a:t>
            </a:r>
          </a:p>
          <a:p>
            <a:r>
              <a:rPr lang="en-US">
                <a:solidFill>
                  <a:prstClr val="black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ReadingSkills </a:t>
            </a:r>
            <a:r>
              <a:rPr lang="en-US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>
                <a:solidFill>
                  <a:prstClr val="black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b="1">
                <a:solidFill>
                  <a:prstClr val="black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readxl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::read_xlsx</a:t>
            </a:r>
            <a:r>
              <a:rPr lang="en-US">
                <a:solidFill>
                  <a:prstClr val="black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"ReadingSkills.xlsx"</a:t>
            </a:r>
            <a:r>
              <a:rPr lang="en-US">
                <a:solidFill>
                  <a:prstClr val="black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1112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43</a:t>
            </a:fld>
            <a:endParaRPr lang="en-US"/>
          </a:p>
        </p:txBody>
      </p:sp>
      <p:sp>
        <p:nvSpPr>
          <p:cNvPr id="9" name="ZoneTexte 8"/>
          <p:cNvSpPr txBox="1"/>
          <p:nvPr/>
        </p:nvSpPr>
        <p:spPr>
          <a:xfrm>
            <a:off x="48846" y="1135305"/>
            <a:ext cx="8523654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3 arguments à comprendre pour éviter les erreurs </a:t>
            </a:r>
            <a:r>
              <a:rPr lang="fr-FR" sz="2000"/>
              <a:t>d'importation </a:t>
            </a:r>
            <a:br>
              <a:rPr lang="fr-FR" sz="2000"/>
            </a:br>
            <a:r>
              <a:rPr lang="fr-FR" sz="2000"/>
              <a:t>(</a:t>
            </a:r>
            <a:r>
              <a:rPr lang="fr-FR" sz="2000" dirty="0"/>
              <a:t>surtout si fichier csv ou </a:t>
            </a:r>
            <a:r>
              <a:rPr lang="fr-FR" sz="2000" dirty="0" err="1"/>
              <a:t>txt</a:t>
            </a:r>
            <a:r>
              <a:rPr lang="fr-FR" sz="2000" dirty="0"/>
              <a:t>)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rgbClr val="005DA2"/>
                </a:solidFill>
              </a:rPr>
              <a:t>dec</a:t>
            </a:r>
            <a:r>
              <a:rPr lang="fr-FR" sz="2000" dirty="0">
                <a:solidFill>
                  <a:srgbClr val="005DA2"/>
                </a:solidFill>
              </a:rPr>
              <a:t> = </a:t>
            </a:r>
            <a:r>
              <a:rPr lang="fr-FR" sz="2000">
                <a:solidFill>
                  <a:srgbClr val="005DA2"/>
                </a:solidFill>
              </a:rPr>
              <a:t>…              </a:t>
            </a:r>
            <a:r>
              <a:rPr lang="fr-FR" sz="2000" i="1">
                <a:solidFill>
                  <a:srgbClr val="8F5902"/>
                </a:solidFill>
              </a:rPr>
              <a:t># </a:t>
            </a:r>
            <a:r>
              <a:rPr lang="fr-FR" sz="2000" i="1" dirty="0">
                <a:solidFill>
                  <a:srgbClr val="8F5902"/>
                </a:solidFill>
              </a:rPr>
              <a:t>quel format de </a:t>
            </a:r>
            <a:r>
              <a:rPr lang="fr-FR" sz="2000" b="1" i="1" dirty="0">
                <a:solidFill>
                  <a:srgbClr val="8F5902"/>
                </a:solidFill>
              </a:rPr>
              <a:t>décimale ? </a:t>
            </a:r>
            <a:r>
              <a:rPr lang="fr-FR" sz="2000" i="1" dirty="0">
                <a:solidFill>
                  <a:srgbClr val="8F5902"/>
                </a:solidFill>
              </a:rPr>
              <a:t>. ,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005DA2"/>
                </a:solidFill>
              </a:rPr>
              <a:t>sep =  </a:t>
            </a:r>
            <a:r>
              <a:rPr lang="fr-FR" sz="2000">
                <a:solidFill>
                  <a:srgbClr val="005DA2"/>
                </a:solidFill>
              </a:rPr>
              <a:t>…             </a:t>
            </a:r>
            <a:r>
              <a:rPr lang="fr-FR" sz="2000" i="1">
                <a:solidFill>
                  <a:srgbClr val="8F5902"/>
                </a:solidFill>
              </a:rPr>
              <a:t># </a:t>
            </a:r>
            <a:r>
              <a:rPr lang="fr-FR" sz="2000" i="1" dirty="0">
                <a:solidFill>
                  <a:srgbClr val="8F5902"/>
                </a:solidFill>
              </a:rPr>
              <a:t>quel </a:t>
            </a:r>
            <a:r>
              <a:rPr lang="fr-FR" sz="2000" b="1" i="1" dirty="0">
                <a:solidFill>
                  <a:srgbClr val="8F5902"/>
                </a:solidFill>
              </a:rPr>
              <a:t>séparateur de colonnes ? </a:t>
            </a:r>
            <a:r>
              <a:rPr lang="fr-FR" sz="2000" i="1" dirty="0">
                <a:solidFill>
                  <a:srgbClr val="8F5902"/>
                </a:solidFill>
              </a:rPr>
              <a:t>. , ; " "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005DA2"/>
                </a:solidFill>
              </a:rPr>
              <a:t>header = TRUE </a:t>
            </a:r>
            <a:r>
              <a:rPr lang="fr-FR" sz="2000" i="1" dirty="0">
                <a:solidFill>
                  <a:srgbClr val="8F5902"/>
                </a:solidFill>
              </a:rPr>
              <a:t># est ce que la 1</a:t>
            </a:r>
            <a:r>
              <a:rPr lang="fr-FR" sz="2000" i="1" baseline="30000" dirty="0">
                <a:solidFill>
                  <a:srgbClr val="8F5902"/>
                </a:solidFill>
              </a:rPr>
              <a:t>ère</a:t>
            </a:r>
            <a:r>
              <a:rPr lang="fr-FR" sz="2000" i="1" dirty="0">
                <a:solidFill>
                  <a:srgbClr val="8F5902"/>
                </a:solidFill>
              </a:rPr>
              <a:t> ligne du DF  = </a:t>
            </a:r>
            <a:r>
              <a:rPr lang="fr-FR" sz="2000" b="1" i="1" dirty="0">
                <a:solidFill>
                  <a:srgbClr val="8F5902"/>
                </a:solidFill>
              </a:rPr>
              <a:t>noms des variables </a:t>
            </a:r>
            <a:r>
              <a:rPr lang="fr-FR" sz="2000" i="1" dirty="0">
                <a:solidFill>
                  <a:srgbClr val="8F5902"/>
                </a:solidFill>
              </a:rPr>
              <a:t>?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2000" dirty="0"/>
          </a:p>
        </p:txBody>
      </p:sp>
      <p:sp>
        <p:nvSpPr>
          <p:cNvPr id="7" name="Rectangle 6"/>
          <p:cNvSpPr/>
          <p:nvPr/>
        </p:nvSpPr>
        <p:spPr>
          <a:xfrm>
            <a:off x="461846" y="3669482"/>
            <a:ext cx="1133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fichier csv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31619" y="4038814"/>
            <a:ext cx="21355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accuracy;dyslexia;iq</a:t>
            </a:r>
            <a:endParaRPr lang="en-US" sz="1400" dirty="0"/>
          </a:p>
          <a:p>
            <a:r>
              <a:rPr lang="en-US" sz="1400" dirty="0"/>
              <a:t>0,88386;no;0,827</a:t>
            </a:r>
          </a:p>
          <a:p>
            <a:r>
              <a:rPr lang="en-US" sz="1400" dirty="0"/>
              <a:t>0,76524;no;0,59</a:t>
            </a:r>
          </a:p>
          <a:p>
            <a:r>
              <a:rPr lang="en-US" sz="1400" dirty="0"/>
              <a:t>0,91508;no;0,471</a:t>
            </a:r>
          </a:p>
          <a:p>
            <a:r>
              <a:rPr lang="en-US" sz="1400" dirty="0"/>
              <a:t>0,98376;no;1,144</a:t>
            </a:r>
          </a:p>
          <a:p>
            <a:r>
              <a:rPr lang="en-US" sz="1400" dirty="0"/>
              <a:t>0,88386;no;-0,676</a:t>
            </a:r>
          </a:p>
          <a:p>
            <a:r>
              <a:rPr lang="en-US" sz="1400" dirty="0"/>
              <a:t>0,70905;no;-0,795</a:t>
            </a:r>
          </a:p>
          <a:p>
            <a:r>
              <a:rPr lang="en-US" sz="1400" dirty="0"/>
              <a:t>0,77148;no;-0,281</a:t>
            </a:r>
          </a:p>
          <a:p>
            <a:r>
              <a:rPr lang="en-US" sz="1400" dirty="0"/>
              <a:t>0,99;no;-0,914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67173" y="3677375"/>
            <a:ext cx="3857146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"ReadingSkills.csv",</a:t>
            </a:r>
          </a:p>
          <a:p>
            <a:r>
              <a:rPr lang="en-US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lang="en-US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sep</a:t>
            </a:r>
            <a:r>
              <a:rPr lang="en-US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= ";"</a:t>
            </a:r>
          </a:p>
          <a:p>
            <a:r>
              <a:rPr lang="en-US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lang="en-US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dec</a:t>
            </a:r>
            <a:r>
              <a:rPr lang="en-US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= ".",</a:t>
            </a:r>
          </a:p>
          <a:p>
            <a:r>
              <a:rPr lang="en-US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	header = TRUE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966" y="3845025"/>
            <a:ext cx="809981" cy="86502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4C1F642-2CA7-45D7-995B-AA869008EA6D}"/>
              </a:ext>
            </a:extLst>
          </p:cNvPr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Importation via le script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617136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44</a:t>
            </a:fld>
            <a:endParaRPr lang="en-US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75" y="3917884"/>
            <a:ext cx="8433268" cy="48536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61975" y="3384569"/>
            <a:ext cx="3166251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"ReadingSkills.csv"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261975" y="5390290"/>
            <a:ext cx="416011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"ReadingSkills.csv", </a:t>
            </a:r>
            <a:r>
              <a:rPr lang="en-US" sz="1400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sep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 ";"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261975" y="1380087"/>
            <a:ext cx="389544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accuracy;dyslexia;iq</a:t>
            </a:r>
            <a:endParaRPr lang="en-US" sz="1600" dirty="0"/>
          </a:p>
          <a:p>
            <a:r>
              <a:rPr lang="en-US" sz="1600" dirty="0"/>
              <a:t>0,88386;no;0,827</a:t>
            </a:r>
          </a:p>
          <a:p>
            <a:r>
              <a:rPr lang="en-US" sz="1600" dirty="0"/>
              <a:t>0,76524;no;0,59</a:t>
            </a:r>
          </a:p>
          <a:p>
            <a:r>
              <a:rPr lang="en-US" sz="1600" dirty="0"/>
              <a:t>0,91508;no</a:t>
            </a:r>
            <a:r>
              <a:rPr lang="en-US" sz="1600"/>
              <a:t>;0,471</a:t>
            </a:r>
            <a:endParaRPr lang="en-US" sz="1600" dirty="0"/>
          </a:p>
        </p:txBody>
      </p:sp>
      <p:sp>
        <p:nvSpPr>
          <p:cNvPr id="17" name="Rectangle 16"/>
          <p:cNvSpPr/>
          <p:nvPr/>
        </p:nvSpPr>
        <p:spPr>
          <a:xfrm>
            <a:off x="3064824" y="3353791"/>
            <a:ext cx="34370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fr-FR" dirty="0">
                <a:sym typeface="Wingdings" panose="05000000000000000000" pitchFamily="2" charset="2"/>
              </a:rPr>
              <a:t> utilise par défaut sep = ","</a:t>
            </a:r>
            <a:endParaRPr lang="fr-FR" dirty="0"/>
          </a:p>
        </p:txBody>
      </p:sp>
      <p:sp>
        <p:nvSpPr>
          <p:cNvPr id="18" name="Rectangle 17"/>
          <p:cNvSpPr/>
          <p:nvPr/>
        </p:nvSpPr>
        <p:spPr>
          <a:xfrm>
            <a:off x="261975" y="5873735"/>
            <a:ext cx="3166251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read.csv2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"ReadingSkills.csv"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3038419" y="5836305"/>
            <a:ext cx="3366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fr-FR" dirty="0">
                <a:sym typeface="Wingdings" panose="05000000000000000000" pitchFamily="2" charset="2"/>
              </a:rPr>
              <a:t> utilise par défaut sep = ";"</a:t>
            </a:r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261975" y="2815716"/>
            <a:ext cx="5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BAD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61975" y="4745572"/>
            <a:ext cx="788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GOOD</a:t>
            </a:r>
            <a:endParaRPr lang="en-US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214" y="5452302"/>
            <a:ext cx="809981" cy="865028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758" y="2955814"/>
            <a:ext cx="841437" cy="849301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B68011AD-8F70-4452-B482-BB6D6597BC4B}"/>
              </a:ext>
            </a:extLst>
          </p:cNvPr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Importation via le script</a:t>
            </a:r>
            <a:endParaRPr lang="en-US" sz="3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25611D1-3637-411B-9BD1-6DA1C8D0ADAD}"/>
              </a:ext>
            </a:extLst>
          </p:cNvPr>
          <p:cNvSpPr/>
          <p:nvPr/>
        </p:nvSpPr>
        <p:spPr>
          <a:xfrm>
            <a:off x="484120" y="1129029"/>
            <a:ext cx="1133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fichier 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8951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45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Inspection du dataframe</a:t>
            </a:r>
            <a:endParaRPr lang="en-US" sz="3600" dirty="0"/>
          </a:p>
        </p:txBody>
      </p:sp>
      <p:sp>
        <p:nvSpPr>
          <p:cNvPr id="9" name="Rectangle 8"/>
          <p:cNvSpPr/>
          <p:nvPr/>
        </p:nvSpPr>
        <p:spPr>
          <a:xfrm>
            <a:off x="444500" y="1515820"/>
            <a:ext cx="8007350" cy="29905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head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(ReadingSkills, </a:t>
            </a:r>
            <a:r>
              <a:rPr lang="en-US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 =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affiche les 6 premières </a:t>
            </a:r>
            <a:r>
              <a:rPr lang="en-US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lignes</a:t>
            </a:r>
            <a:endParaRPr lang="en-US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# A tibble: 6 × 3</a:t>
            </a:r>
            <a:b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accuracy dyslexia     iq</a:t>
            </a:r>
            <a:b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&lt;</a:t>
            </a:r>
            <a:r>
              <a:rPr lang="en-US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dbl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&gt; &lt;chr&gt;     &lt;</a:t>
            </a:r>
            <a:r>
              <a:rPr lang="en-US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dbl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&gt;</a:t>
            </a:r>
            <a:b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    0.884 no        0.827</a:t>
            </a:r>
            <a:b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2    0.765 no        0.59 </a:t>
            </a:r>
            <a:b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3    0.915 no        0.471</a:t>
            </a:r>
            <a:b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4    0.984 no        1.14 </a:t>
            </a:r>
            <a:b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5    0.884 no       -0.676</a:t>
            </a:r>
            <a:b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6    0.709 no       -0.795</a:t>
            </a:r>
          </a:p>
        </p:txBody>
      </p:sp>
    </p:spTree>
    <p:extLst>
      <p:ext uri="{BB962C8B-B14F-4D97-AF65-F5344CB8AC3E}">
        <p14:creationId xmlns:p14="http://schemas.microsoft.com/office/powerpoint/2010/main" val="33219060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46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23900" y="2359988"/>
            <a:ext cx="7683500" cy="16979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str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(ReadingSkills)         </a:t>
            </a: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affiche le format de chaque colonne (variable) </a:t>
            </a:r>
            <a:endParaRPr lang="en-US" sz="16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tibble [44 × 3] (S3: tbl_df/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tbl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data.frame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accuracy: num [1:44] 0.884 0.765 0.915 0.984 0.884 ...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dyslexia: chr [1:44] "no" "no" "no" "no" ...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iq      : num [1:44] 0.827 0.59 0.471 1.144 -0.676 ...</a:t>
            </a:r>
          </a:p>
        </p:txBody>
      </p:sp>
      <p:sp>
        <p:nvSpPr>
          <p:cNvPr id="7" name="Rectangle 6"/>
          <p:cNvSpPr/>
          <p:nvPr/>
        </p:nvSpPr>
        <p:spPr>
          <a:xfrm>
            <a:off x="6750050" y="1222061"/>
            <a:ext cx="2197100" cy="95410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prstClr val="black"/>
                </a:solidFill>
              </a:rPr>
              <a:t>NB : Un "</a:t>
            </a:r>
            <a:r>
              <a:rPr lang="fr-FR" sz="1400" dirty="0" err="1">
                <a:solidFill>
                  <a:prstClr val="black"/>
                </a:solidFill>
              </a:rPr>
              <a:t>tibble</a:t>
            </a:r>
            <a:r>
              <a:rPr lang="fr-FR" sz="1400" dirty="0">
                <a:solidFill>
                  <a:prstClr val="black"/>
                </a:solidFill>
              </a:rPr>
              <a:t>" est une sorte de DF "moderne", utilisé par certaines librairies</a:t>
            </a:r>
            <a:endParaRPr lang="fr-FR" sz="1400" i="1" dirty="0">
              <a:solidFill>
                <a:prstClr val="black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3145" y="4351624"/>
            <a:ext cx="8002490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Attention : si la décimale est mal spécifiée pendant l'import, une variable numérique peut se transformer en variable caractères !</a:t>
            </a: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797CDF0E-1C92-439E-AB05-BAC0BA668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6009" y="1207871"/>
            <a:ext cx="636329" cy="661096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63A5870E-2EE9-4197-A480-301EACE7F114}"/>
              </a:ext>
            </a:extLst>
          </p:cNvPr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Inspection du dataframe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79647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47</a:t>
            </a:fld>
            <a:endParaRPr lang="en-US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B2B13523-14B7-4C19-9E6C-DD3E2D7D7AA9}"/>
              </a:ext>
            </a:extLst>
          </p:cNvPr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Inspection du dataframe</a:t>
            </a:r>
            <a:endParaRPr lang="en-US" sz="3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362E67-2EAA-4667-A7E8-67FD62713AC3}"/>
              </a:ext>
            </a:extLst>
          </p:cNvPr>
          <p:cNvSpPr/>
          <p:nvPr/>
        </p:nvSpPr>
        <p:spPr>
          <a:xfrm>
            <a:off x="435936" y="1555859"/>
            <a:ext cx="8511214" cy="24365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summary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(ReadingSkills) </a:t>
            </a:r>
            <a:r>
              <a:rPr lang="en-US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stats descriptives par colonne (variable)</a:t>
            </a:r>
            <a:endParaRPr lang="fr-FR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accuracy        dyslexia               iq            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Min.   :0.4593   Length:44          Min.   :-1.7450000  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1st Qu.:0.6185   Class :character   1st Qu.:-0.7950000  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Median :0.7059   Mode  :character   Median :-0.1225000  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Mean   :0.7728                      Mean   :-0.0000227  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3rd Qu.:0.9900                      3rd Qu.: 0.6197500  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Max.   :0.9900                      Max.   : 1.8560000</a:t>
            </a:r>
            <a:endParaRPr lang="fr-FR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2247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48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Exercice 4</a:t>
            </a:r>
            <a:endParaRPr lang="en-US" sz="3600" dirty="0"/>
          </a:p>
        </p:txBody>
      </p:sp>
      <p:sp>
        <p:nvSpPr>
          <p:cNvPr id="10" name="ZoneTexte 9"/>
          <p:cNvSpPr txBox="1"/>
          <p:nvPr/>
        </p:nvSpPr>
        <p:spPr>
          <a:xfrm>
            <a:off x="240554" y="1304193"/>
            <a:ext cx="8598646" cy="1477328"/>
          </a:xfrm>
          <a:prstGeom prst="rect">
            <a:avLst/>
          </a:prstGeom>
          <a:solidFill>
            <a:srgbClr val="D6D6F0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Importez le fichier "lexdec.csv" disponible sur </a:t>
            </a:r>
            <a:r>
              <a:rPr lang="fr-FR" dirty="0">
                <a:hlinkClick r:id="rId2"/>
              </a:rPr>
              <a:t>https://github.com/lafitter</a:t>
            </a:r>
            <a:r>
              <a:rPr lang="fr-FR">
                <a:hlinkClick r:id="rId2"/>
              </a:rPr>
              <a:t>/M2-Science-du-Langage</a:t>
            </a:r>
            <a:r>
              <a:rPr lang="fr-FR"/>
              <a:t> à partir d'un répertoire du type "ScienceLangageR"</a:t>
            </a: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/>
              <a:t>Inspectez</a:t>
            </a:r>
            <a:r>
              <a:rPr lang="fr-FR"/>
              <a:t> ce DF </a:t>
            </a:r>
            <a:r>
              <a:rPr lang="fr-FR" dirty="0"/>
              <a:t>; voyez vous quelle erreur </a:t>
            </a:r>
            <a:r>
              <a:rPr lang="fr-FR"/>
              <a:t>s'est glissée ?!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/>
              <a:t>Si possible, importez et inspectez un DF issu de vos recherches actuelles ou passées (ou futures !)</a:t>
            </a:r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40554" y="3011324"/>
            <a:ext cx="859864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/>
              <a:t>Description des variables du DF lexdec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/>
              <a:t>Subject </a:t>
            </a:r>
            <a:r>
              <a:rPr lang="en-US" sz="1400" b="1" dirty="0"/>
              <a:t>= </a:t>
            </a:r>
            <a:r>
              <a:rPr lang="en-US" sz="1400" dirty="0"/>
              <a:t>a factor for the subjects.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RT = </a:t>
            </a:r>
            <a:r>
              <a:rPr lang="en-US" sz="1400" dirty="0"/>
              <a:t>a numeric vector for logarithmically transformed reaction times.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Trial = </a:t>
            </a:r>
            <a:r>
              <a:rPr lang="en-US" sz="1400" dirty="0"/>
              <a:t>a numeric vector for the rank of the trial in the experimental list.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Sex = </a:t>
            </a:r>
            <a:r>
              <a:rPr lang="en-US" sz="1400" dirty="0"/>
              <a:t>a factor with levels F (female) and M (male).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 err="1"/>
              <a:t>NativeLanguage</a:t>
            </a:r>
            <a:r>
              <a:rPr lang="en-US" sz="1400" b="1" dirty="0"/>
              <a:t> = </a:t>
            </a:r>
            <a:r>
              <a:rPr lang="en-US" sz="1400" dirty="0"/>
              <a:t>a factor with levels English and Other, distinguishing between native and non-native speakers of English.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Correct = </a:t>
            </a:r>
            <a:r>
              <a:rPr lang="en-US" sz="1400" dirty="0"/>
              <a:t>a factor with levels correct and incorrect coding whether the word was correctly responded to as a word rather than a </a:t>
            </a:r>
            <a:r>
              <a:rPr lang="en-US" sz="1400" dirty="0" err="1"/>
              <a:t>nonword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Word = </a:t>
            </a:r>
            <a:r>
              <a:rPr lang="en-US" sz="1400" dirty="0"/>
              <a:t>a factor with 79 words as levels.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Frequency = </a:t>
            </a:r>
            <a:r>
              <a:rPr lang="en-US" sz="1400" dirty="0"/>
              <a:t>a numeric vector with logarithmically transformed lemma frequencies as available in the CELEX lexical database.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Length = </a:t>
            </a:r>
            <a:r>
              <a:rPr lang="en-US" sz="1400" dirty="0"/>
              <a:t>a numeric vector for the word’s length in letters.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Class = </a:t>
            </a:r>
            <a:r>
              <a:rPr lang="en-US" sz="1400" dirty="0"/>
              <a:t>a factor for the semantic category of the word’s referent, with levels animal and plant.</a:t>
            </a:r>
          </a:p>
        </p:txBody>
      </p:sp>
      <p:sp>
        <p:nvSpPr>
          <p:cNvPr id="9" name="Rectangle 8"/>
          <p:cNvSpPr/>
          <p:nvPr/>
        </p:nvSpPr>
        <p:spPr>
          <a:xfrm>
            <a:off x="4603750" y="6232104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3"/>
              </a:rPr>
              <a:t>https://cran.r-project.org/web/packages/languageR/languageR.pdf</a:t>
            </a: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4228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49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Exercice 4</a:t>
            </a:r>
            <a:endParaRPr lang="en-US" sz="3600" dirty="0"/>
          </a:p>
        </p:txBody>
      </p:sp>
      <p:sp>
        <p:nvSpPr>
          <p:cNvPr id="10" name="ZoneTexte 9"/>
          <p:cNvSpPr txBox="1"/>
          <p:nvPr/>
        </p:nvSpPr>
        <p:spPr>
          <a:xfrm>
            <a:off x="240554" y="1304193"/>
            <a:ext cx="8598646" cy="1477328"/>
          </a:xfrm>
          <a:prstGeom prst="rect">
            <a:avLst/>
          </a:prstGeom>
          <a:solidFill>
            <a:srgbClr val="D6D6F0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Importez le fichier "lexdec.csv" disponible sur </a:t>
            </a:r>
            <a:r>
              <a:rPr lang="fr-FR" dirty="0">
                <a:hlinkClick r:id="rId2"/>
              </a:rPr>
              <a:t>https://github.com/lafitter</a:t>
            </a:r>
            <a:r>
              <a:rPr lang="fr-FR">
                <a:hlinkClick r:id="rId2"/>
              </a:rPr>
              <a:t>/M2-Science-du-Langage</a:t>
            </a:r>
            <a:r>
              <a:rPr lang="fr-FR"/>
              <a:t> à partir d'un répertoire du type "ScienceLangageR"</a:t>
            </a: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/>
              <a:t>Inspectez</a:t>
            </a:r>
            <a:r>
              <a:rPr lang="fr-FR"/>
              <a:t> ce DF </a:t>
            </a:r>
            <a:r>
              <a:rPr lang="fr-FR" dirty="0"/>
              <a:t>; voyez vous quelle erreur s'est </a:t>
            </a:r>
            <a:r>
              <a:rPr lang="fr-FR"/>
              <a:t>glissée ?!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/>
              <a:t>Si possible, importez et inspectez un DF issu de vos recherches actuelles ou passées (ou futures !)</a:t>
            </a:r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4603750" y="6232104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3"/>
              </a:rPr>
              <a:t>https://cran.r-project.org/web/packages/languageR/languageR.pdf</a:t>
            </a:r>
            <a:endParaRPr lang="en-US" sz="1200" dirty="0"/>
          </a:p>
          <a:p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E3FA5A-9EDB-4FC6-BED6-5670C8CAE51E}"/>
              </a:ext>
            </a:extLst>
          </p:cNvPr>
          <p:cNvSpPr/>
          <p:nvPr/>
        </p:nvSpPr>
        <p:spPr>
          <a:xfrm>
            <a:off x="336883" y="5161680"/>
            <a:ext cx="834725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read.csv2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"lexdec.csv"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na.strings =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"NA"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"pas fini"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</a:t>
            </a:r>
            <a:endParaRPr lang="fr-FR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4FB0CE-1830-4063-8482-9ADFAFAAE176}"/>
              </a:ext>
            </a:extLst>
          </p:cNvPr>
          <p:cNvSpPr/>
          <p:nvPr/>
        </p:nvSpPr>
        <p:spPr>
          <a:xfrm>
            <a:off x="336884" y="4012460"/>
            <a:ext cx="834725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Frequency     : chr  "4,859812" "4,60517" "4,997212" NA ...</a:t>
            </a:r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09EEF2-8E8A-4AD2-B41C-D04BFB89CB20}"/>
              </a:ext>
            </a:extLst>
          </p:cNvPr>
          <p:cNvSpPr/>
          <p:nvPr/>
        </p:nvSpPr>
        <p:spPr>
          <a:xfrm>
            <a:off x="336883" y="3553584"/>
            <a:ext cx="834725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read.csv2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"lexdec.csv"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1142C7-2B8D-4D52-ABCD-7ADD1FEC9095}"/>
              </a:ext>
            </a:extLst>
          </p:cNvPr>
          <p:cNvSpPr/>
          <p:nvPr/>
        </p:nvSpPr>
        <p:spPr>
          <a:xfrm>
            <a:off x="336883" y="5633522"/>
            <a:ext cx="834725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Frequency     : num  4.86 4.61 5 NA NA ...</a:t>
            </a:r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4012E13-58A4-4BC6-89E5-04E24B66E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1267" y="5620556"/>
            <a:ext cx="465087" cy="49669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065F382-8D66-407E-B88C-457455715F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2769" y="3975090"/>
            <a:ext cx="483149" cy="48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296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</a:t>
            </a:fld>
            <a:endParaRPr lang="en-US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Plan approximatif des TDs</a:t>
            </a:r>
            <a:endParaRPr lang="en-US" sz="3600" dirty="0"/>
          </a:p>
        </p:txBody>
      </p:sp>
      <p:sp>
        <p:nvSpPr>
          <p:cNvPr id="10" name="Sous-titre 2"/>
          <p:cNvSpPr txBox="1">
            <a:spLocks/>
          </p:cNvSpPr>
          <p:nvPr/>
        </p:nvSpPr>
        <p:spPr>
          <a:xfrm>
            <a:off x="193431" y="1395677"/>
            <a:ext cx="5802924" cy="3835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</a:pPr>
            <a:r>
              <a:rPr lang="fr-FR" sz="1800" dirty="0"/>
              <a:t>TD1 27/10 - Bases de R</a:t>
            </a:r>
          </a:p>
          <a:p>
            <a:pPr marL="342900" indent="-342900">
              <a:lnSpc>
                <a:spcPct val="150000"/>
              </a:lnSpc>
            </a:pPr>
            <a:r>
              <a:rPr lang="fr-FR" sz="1800" dirty="0"/>
              <a:t>TD2 17/11 - Statistiques descriptives</a:t>
            </a:r>
          </a:p>
          <a:p>
            <a:pPr marL="342900" indent="-342900">
              <a:lnSpc>
                <a:spcPct val="150000"/>
              </a:lnSpc>
            </a:pPr>
            <a:r>
              <a:rPr lang="fr-FR" sz="1800" dirty="0"/>
              <a:t>TD3 17/11 - Statistiques descriptives</a:t>
            </a:r>
          </a:p>
          <a:p>
            <a:pPr marL="342900" indent="-342900">
              <a:lnSpc>
                <a:spcPct val="150000"/>
              </a:lnSpc>
            </a:pPr>
            <a:r>
              <a:rPr lang="fr-FR" sz="1800" dirty="0"/>
              <a:t>TD4 24/11 - Statistiques inférentielles</a:t>
            </a:r>
          </a:p>
          <a:p>
            <a:pPr marL="342900" indent="-342900">
              <a:lnSpc>
                <a:spcPct val="150000"/>
              </a:lnSpc>
            </a:pPr>
            <a:r>
              <a:rPr lang="fr-FR" sz="1800" dirty="0"/>
              <a:t>TD5 01/12 - Statistiques inférentielles</a:t>
            </a:r>
          </a:p>
          <a:p>
            <a:pPr marL="342900" indent="-342900">
              <a:lnSpc>
                <a:spcPct val="150000"/>
              </a:lnSpc>
            </a:pPr>
            <a:r>
              <a:rPr lang="fr-FR" sz="1800" dirty="0"/>
              <a:t>TD6 </a:t>
            </a:r>
            <a:r>
              <a:rPr lang="fr-FR" sz="1800"/>
              <a:t>08/12 – Graphiques avancés avec ggplot</a:t>
            </a:r>
            <a:endParaRPr lang="fr-FR" sz="1800" dirty="0"/>
          </a:p>
          <a:p>
            <a:pPr marL="342900" indent="-342900">
              <a:lnSpc>
                <a:spcPct val="150000"/>
              </a:lnSpc>
            </a:pPr>
            <a:r>
              <a:rPr lang="fr-FR" sz="1800" dirty="0"/>
              <a:t>TD6 </a:t>
            </a:r>
            <a:r>
              <a:rPr lang="fr-FR" sz="1800"/>
              <a:t>15/12 – Rapports automatisés avec Rmarkdown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8824237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50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Objet et environnement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03314BF-3BDC-4C3E-A4B8-26AA31259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90" y="971917"/>
            <a:ext cx="5566800" cy="5551915"/>
          </a:xfrm>
          <a:prstGeom prst="rect">
            <a:avLst/>
          </a:prstGeom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F6F70E9E-7A01-4447-A7C7-FAB894E74E14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6076924" y="2349796"/>
            <a:ext cx="39544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0818285-9684-4A08-964A-482F6D16A4CE}"/>
              </a:ext>
            </a:extLst>
          </p:cNvPr>
          <p:cNvSpPr/>
          <p:nvPr/>
        </p:nvSpPr>
        <p:spPr>
          <a:xfrm>
            <a:off x="6472370" y="2165130"/>
            <a:ext cx="2474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/>
              <a:t>dataframe, matrice, liste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828CDE-FC1B-414C-94B0-335F5F72D886}"/>
              </a:ext>
            </a:extLst>
          </p:cNvPr>
          <p:cNvSpPr/>
          <p:nvPr/>
        </p:nvSpPr>
        <p:spPr>
          <a:xfrm>
            <a:off x="6752492" y="4114156"/>
            <a:ext cx="17643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/>
              <a:t>objet simple,facteur et vecteur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5205BEF-A6AF-42B3-9C4A-71C5C4D2B662}"/>
              </a:ext>
            </a:extLst>
          </p:cNvPr>
          <p:cNvCxnSpPr>
            <a:cxnSpLocks/>
          </p:cNvCxnSpPr>
          <p:nvPr/>
        </p:nvCxnSpPr>
        <p:spPr>
          <a:xfrm flipH="1">
            <a:off x="6193130" y="4437322"/>
            <a:ext cx="39544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62A43341-1459-4178-B5C5-0D8342385259}"/>
              </a:ext>
            </a:extLst>
          </p:cNvPr>
          <p:cNvCxnSpPr>
            <a:cxnSpLocks/>
          </p:cNvCxnSpPr>
          <p:nvPr/>
        </p:nvCxnSpPr>
        <p:spPr>
          <a:xfrm flipH="1">
            <a:off x="6246979" y="6354727"/>
            <a:ext cx="39544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5C8362A-FC22-4E1F-94A5-5EFA9D82FC77}"/>
              </a:ext>
            </a:extLst>
          </p:cNvPr>
          <p:cNvSpPr/>
          <p:nvPr/>
        </p:nvSpPr>
        <p:spPr>
          <a:xfrm>
            <a:off x="6661180" y="6065989"/>
            <a:ext cx="20971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/>
              <a:t>fonction "maison"</a:t>
            </a:r>
          </a:p>
        </p:txBody>
      </p:sp>
    </p:spTree>
    <p:extLst>
      <p:ext uri="{BB962C8B-B14F-4D97-AF65-F5344CB8AC3E}">
        <p14:creationId xmlns:p14="http://schemas.microsoft.com/office/powerpoint/2010/main" val="6509921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51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Objet et environnement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05B122-2552-47F1-9AF6-92E0F555A89B}"/>
              </a:ext>
            </a:extLst>
          </p:cNvPr>
          <p:cNvSpPr/>
          <p:nvPr/>
        </p:nvSpPr>
        <p:spPr>
          <a:xfrm>
            <a:off x="389087" y="1340494"/>
            <a:ext cx="8090230" cy="491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rm(list = ls()) </a:t>
            </a:r>
            <a:r>
              <a:rPr lang="en-US" sz="16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vide TOUT l'environnement (rm = remove)</a:t>
            </a: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rm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(objet1)        </a:t>
            </a:r>
            <a:r>
              <a:rPr lang="en-US" sz="16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supprime un objet</a:t>
            </a:r>
          </a:p>
          <a:p>
            <a:pPr latinLnBrk="1">
              <a:spcAft>
                <a:spcPts val="1000"/>
              </a:spcAft>
            </a:pP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ls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".GlobalEnv"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6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liste les objets de l'environnement(ls() fonctionne aussi))</a:t>
            </a:r>
            <a:endParaRPr lang="fr-FR" sz="160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[1] "animaux"                "DF"                     "fxdescribe"            </a:t>
            </a: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[4] "LS"                     "MAT"                    "nom_vache1"            </a:t>
            </a: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[7] "nom_vaches"             "nombre_vache_par_champ" "nombres_vaches"        </a:t>
            </a: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[10] "noms_et_nombres_vaches" "objet2"                 "pays"                  </a:t>
            </a: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[13] "poids"                  "v1"                     "v2"                    </a:t>
            </a: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[16] "v3"</a:t>
            </a:r>
          </a:p>
          <a:p>
            <a:pPr latinLnBrk="1">
              <a:spcAft>
                <a:spcPts val="1000"/>
              </a:spcAft>
            </a:pPr>
            <a:endParaRPr lang="fr-FR" sz="160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search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         </a:t>
            </a:r>
            <a:r>
              <a:rPr lang="en-US" sz="16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montre environnement et paquets</a:t>
            </a:r>
            <a:endParaRPr lang="fr-FR" sz="160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".GlobalEnv"        "package:stats"     "package:graphics" </a:t>
            </a: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[4] "package:grDevices" "package:utils"     "package:datasets" </a:t>
            </a: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[7] "package:methods"   "Autoloads"         "package:base"</a:t>
            </a:r>
            <a:endParaRPr lang="fr-FR" sz="160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1811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52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Objet et environnement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6DEC81F-8782-4885-A1EE-CB638EB6F95E}"/>
              </a:ext>
            </a:extLst>
          </p:cNvPr>
          <p:cNvSpPr txBox="1"/>
          <p:nvPr/>
        </p:nvSpPr>
        <p:spPr>
          <a:xfrm>
            <a:off x="48846" y="1076796"/>
            <a:ext cx="8002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/>
              <a:t>Question cruciale : comment accéder à un vecteur (variable) situé à l'intérieur d'un DF 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A021B2-DD73-4EAF-A72D-6B8F752C603A}"/>
              </a:ext>
            </a:extLst>
          </p:cNvPr>
          <p:cNvSpPr/>
          <p:nvPr/>
        </p:nvSpPr>
        <p:spPr>
          <a:xfrm>
            <a:off x="4773763" y="1975040"/>
            <a:ext cx="35627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accuracy dyslexia     iq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&lt;dbl&gt; &lt;chr&gt;     &lt;dbl&gt;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    0.884 no        0.827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2    0.765 no        0.59 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3    0.915 no        0.471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4    0.984 no        1.14 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5    0.884 no       -0.676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6    0.709 no       -0.795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92D27A-07AA-4284-A7EA-772BF4751A92}"/>
              </a:ext>
            </a:extLst>
          </p:cNvPr>
          <p:cNvSpPr/>
          <p:nvPr/>
        </p:nvSpPr>
        <p:spPr>
          <a:xfrm>
            <a:off x="752105" y="4020450"/>
            <a:ext cx="7166345" cy="10515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accuracy                   </a:t>
            </a:r>
            <a:r>
              <a:rPr lang="en-US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ne fonctionne pas...</a:t>
            </a:r>
            <a:endParaRPr lang="fr-FR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Error in eval(expr, envir, enclos): 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b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objet 'accuracy' introuvable</a:t>
            </a:r>
            <a:endParaRPr lang="fr-FR" b="1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B3A17C4-8576-4D07-960B-B85926383B87}"/>
              </a:ext>
            </a:extLst>
          </p:cNvPr>
          <p:cNvSpPr txBox="1"/>
          <p:nvPr/>
        </p:nvSpPr>
        <p:spPr>
          <a:xfrm>
            <a:off x="334032" y="5301548"/>
            <a:ext cx="8459094" cy="586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>
                <a:sym typeface="Wingdings" panose="05000000000000000000" pitchFamily="2" charset="2"/>
              </a:rPr>
              <a:t> </a:t>
            </a:r>
            <a:r>
              <a:rPr lang="fr-FR" sz="2400"/>
              <a:t>"accuracy" </a:t>
            </a:r>
            <a:r>
              <a:rPr lang="fr-FR" sz="2400" b="1"/>
              <a:t>n'existe pas</a:t>
            </a:r>
            <a:r>
              <a:rPr lang="fr-FR" sz="2400"/>
              <a:t> dans l'environnement en tant qu'objet</a:t>
            </a:r>
          </a:p>
        </p:txBody>
      </p:sp>
    </p:spTree>
    <p:extLst>
      <p:ext uri="{BB962C8B-B14F-4D97-AF65-F5344CB8AC3E}">
        <p14:creationId xmlns:p14="http://schemas.microsoft.com/office/powerpoint/2010/main" val="41323529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53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Objet et environnement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6DEC81F-8782-4885-A1EE-CB638EB6F95E}"/>
              </a:ext>
            </a:extLst>
          </p:cNvPr>
          <p:cNvSpPr txBox="1"/>
          <p:nvPr/>
        </p:nvSpPr>
        <p:spPr>
          <a:xfrm>
            <a:off x="48846" y="1076796"/>
            <a:ext cx="8002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/>
              <a:t>Question cruciale : comment accéder à un vecteur (variable) situé à l'intérieur d'un DF 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6DC95D-CE31-4508-8B8D-D83A3B6766F4}"/>
              </a:ext>
            </a:extLst>
          </p:cNvPr>
          <p:cNvSpPr/>
          <p:nvPr/>
        </p:nvSpPr>
        <p:spPr>
          <a:xfrm>
            <a:off x="647699" y="2361906"/>
            <a:ext cx="8431619" cy="1585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ReadingSkills</a:t>
            </a:r>
            <a:r>
              <a:rPr lang="en-US">
                <a:highlight>
                  <a:srgbClr val="FF00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[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"accuracy"</a:t>
            </a:r>
            <a:r>
              <a:rPr lang="en-US">
                <a:highlight>
                  <a:srgbClr val="FF00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fonctionne</a:t>
            </a:r>
          </a:p>
          <a:p>
            <a:pPr latinLnBrk="1">
              <a:spcAft>
                <a:spcPts val="1000"/>
              </a:spcAft>
            </a:pP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ReadingSkills</a:t>
            </a:r>
            <a:r>
              <a:rPr lang="en-US">
                <a:highlight>
                  <a:srgbClr val="FF00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[</a:t>
            </a:r>
            <a:r>
              <a:rPr lang="en-US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"accuracy"</a:t>
            </a:r>
            <a:r>
              <a:rPr lang="en-US">
                <a:highlight>
                  <a:srgbClr val="FF00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fonctionne</a:t>
            </a:r>
          </a:p>
          <a:p>
            <a:pPr latinLnBrk="1">
              <a:spcAft>
                <a:spcPts val="1000"/>
              </a:spcAft>
            </a:pP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ReadingSkills</a:t>
            </a:r>
            <a:r>
              <a:rPr lang="en-US">
                <a:solidFill>
                  <a:srgbClr val="000000"/>
                </a:solidFill>
                <a:highlight>
                  <a:srgbClr val="FF00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accuracy     </a:t>
            </a:r>
            <a:r>
              <a:rPr lang="en-US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fonctionne</a:t>
            </a:r>
          </a:p>
          <a:p>
            <a:pPr latinLnBrk="1">
              <a:spcAft>
                <a:spcPts val="1000"/>
              </a:spcAft>
            </a:pPr>
            <a:endParaRPr lang="fr-FR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FA6FD24-847D-40A1-B340-A55ACA246615}"/>
              </a:ext>
            </a:extLst>
          </p:cNvPr>
          <p:cNvSpPr txBox="1"/>
          <p:nvPr/>
        </p:nvSpPr>
        <p:spPr>
          <a:xfrm>
            <a:off x="342453" y="3946955"/>
            <a:ext cx="8459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>
                <a:sym typeface="Wingdings" panose="05000000000000000000" pitchFamily="2" charset="2"/>
              </a:rPr>
              <a:t>grâce au "[]" ou au "$", R reconnaît maintenant accuracy comme un objet</a:t>
            </a:r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16230920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54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Objet et environnement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6DEC81F-8782-4885-A1EE-CB638EB6F95E}"/>
              </a:ext>
            </a:extLst>
          </p:cNvPr>
          <p:cNvSpPr txBox="1"/>
          <p:nvPr/>
        </p:nvSpPr>
        <p:spPr>
          <a:xfrm>
            <a:off x="48846" y="1076796"/>
            <a:ext cx="8898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/>
              <a:t>Il existe un 2</a:t>
            </a:r>
            <a:r>
              <a:rPr lang="fr-FR" sz="2400" baseline="30000"/>
              <a:t>ème</a:t>
            </a:r>
            <a:r>
              <a:rPr lang="fr-FR" sz="2400"/>
              <a:t> moyen consistant à transformer "ReadingSkill" en environnement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E7E8C3-EE46-4467-B10E-30E616723F09}"/>
              </a:ext>
            </a:extLst>
          </p:cNvPr>
          <p:cNvSpPr/>
          <p:nvPr/>
        </p:nvSpPr>
        <p:spPr>
          <a:xfrm>
            <a:off x="589204" y="2276370"/>
            <a:ext cx="7817588" cy="31854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attach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(ReadingSkills) </a:t>
            </a:r>
            <a:r>
              <a:rPr lang="en-US" sz="16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"copie-colle" le DF en environnement</a:t>
            </a: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search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endParaRPr lang="fr-FR" sz="160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[1] ".GlobalEnv"        </a:t>
            </a:r>
            <a:r>
              <a:rPr lang="en-US" sz="1600">
                <a:highlight>
                  <a:srgbClr val="00FFFF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"ReadingSkills"     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"package:stats"    </a:t>
            </a: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[4] "package:graphics"  "package:grDevices" "package:utils"    </a:t>
            </a: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[7] "package:datasets"  "package:methods"   "Autoloads"        </a:t>
            </a: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[10] "package:base"</a:t>
            </a:r>
            <a:endParaRPr lang="fr-FR" sz="160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accuracy </a:t>
            </a:r>
            <a:r>
              <a:rPr lang="en-US" sz="16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fonctionne cette fois-ci car accuracy est devenu un objet </a:t>
            </a:r>
            <a:endParaRPr lang="fr-FR" sz="160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[1] 0.88386 0.76524 0.91508 0.98376 0.88386 0.70905 0.77148 0.99000 0.99000</a:t>
            </a:r>
            <a:br>
              <a:rPr lang="en-US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sz="160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detach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(ReadingSkills) </a:t>
            </a:r>
            <a:r>
              <a:rPr lang="en-US" sz="16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supprime la copie "environnement" du DF</a:t>
            </a:r>
            <a:endParaRPr lang="fr-FR" sz="160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240E27D9-E497-4904-AFE6-D65FAF521105}"/>
              </a:ext>
            </a:extLst>
          </p:cNvPr>
          <p:cNvCxnSpPr>
            <a:cxnSpLocks/>
          </p:cNvCxnSpPr>
          <p:nvPr/>
        </p:nvCxnSpPr>
        <p:spPr>
          <a:xfrm flipH="1">
            <a:off x="5555926" y="2603613"/>
            <a:ext cx="355774" cy="2445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3AFC540-9E5E-44F2-89CE-6763471E5B22}"/>
              </a:ext>
            </a:extLst>
          </p:cNvPr>
          <p:cNvSpPr/>
          <p:nvPr/>
        </p:nvSpPr>
        <p:spPr>
          <a:xfrm>
            <a:off x="1067822" y="5756003"/>
            <a:ext cx="7817588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fr-FR">
                <a:solidFill>
                  <a:prstClr val="black"/>
                </a:solidFill>
              </a:rPr>
              <a:t>Attention à bien penser à "detach()" à la fin du code concerné ! sinon, gare aux conflits... (cf exercice 5)</a:t>
            </a:r>
            <a:endParaRPr lang="fr-FR" i="1" dirty="0">
              <a:solidFill>
                <a:prstClr val="black"/>
              </a:solidFill>
            </a:endParaRPr>
          </a:p>
        </p:txBody>
      </p:sp>
      <p:pic>
        <p:nvPicPr>
          <p:cNvPr id="13" name="Graphique 12">
            <a:extLst>
              <a:ext uri="{FF2B5EF4-FFF2-40B4-BE49-F238E27FC236}">
                <a16:creationId xmlns:a16="http://schemas.microsoft.com/office/drawing/2014/main" id="{EA6E3189-D71D-4CEA-8481-9A195D658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039" y="5620800"/>
            <a:ext cx="636329" cy="66109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E0C8208-D323-4BF6-8C05-E50E5C856070}"/>
              </a:ext>
            </a:extLst>
          </p:cNvPr>
          <p:cNvSpPr/>
          <p:nvPr/>
        </p:nvSpPr>
        <p:spPr>
          <a:xfrm>
            <a:off x="4497998" y="2570353"/>
            <a:ext cx="1054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/>
              <a:t>la preuve</a:t>
            </a:r>
          </a:p>
        </p:txBody>
      </p:sp>
    </p:spTree>
    <p:extLst>
      <p:ext uri="{BB962C8B-B14F-4D97-AF65-F5344CB8AC3E}">
        <p14:creationId xmlns:p14="http://schemas.microsoft.com/office/powerpoint/2010/main" val="31646743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55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Exercice 5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6DEC81F-8782-4885-A1EE-CB638EB6F95E}"/>
              </a:ext>
            </a:extLst>
          </p:cNvPr>
          <p:cNvSpPr txBox="1"/>
          <p:nvPr/>
        </p:nvSpPr>
        <p:spPr>
          <a:xfrm>
            <a:off x="48846" y="1076796"/>
            <a:ext cx="8898304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/>
              <a:t>Pour comprendre les risques associés à "attach()", créez un </a:t>
            </a:r>
            <a:r>
              <a:rPr lang="fr-FR" sz="2400" b="1"/>
              <a:t>objet simple</a:t>
            </a:r>
            <a:r>
              <a:rPr lang="fr-FR" sz="2400"/>
              <a:t> s'appelant "accuracy"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/>
              <a:t>Exécutez attach(ReadingSkills)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/>
              <a:t>Exécutez "accuracy"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/>
              <a:t>Qu'observez vous ? Comment surpasser ce problème 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2400"/>
          </a:p>
        </p:txBody>
      </p:sp>
      <p:pic>
        <p:nvPicPr>
          <p:cNvPr id="13" name="Graphique 12">
            <a:extLst>
              <a:ext uri="{FF2B5EF4-FFF2-40B4-BE49-F238E27FC236}">
                <a16:creationId xmlns:a16="http://schemas.microsoft.com/office/drawing/2014/main" id="{EA6E3189-D71D-4CEA-8481-9A195D658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774" y="4667415"/>
            <a:ext cx="636329" cy="6610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15DFB8-FE60-46A7-ACA0-C695C837EE63}"/>
              </a:ext>
            </a:extLst>
          </p:cNvPr>
          <p:cNvSpPr/>
          <p:nvPr/>
        </p:nvSpPr>
        <p:spPr>
          <a:xfrm>
            <a:off x="886103" y="4939598"/>
            <a:ext cx="78324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/>
              <a:t>voir sur ce sujet </a:t>
            </a:r>
            <a:r>
              <a:rPr lang="fr-FR">
                <a:hlinkClick r:id="rId4"/>
              </a:rPr>
              <a:t>https://www.uvm.edu/~statdhtx/StatPages/R/attaching.html</a:t>
            </a:r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45018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56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Opérateurs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6DEC81F-8782-4885-A1EE-CB638EB6F95E}"/>
              </a:ext>
            </a:extLst>
          </p:cNvPr>
          <p:cNvSpPr txBox="1"/>
          <p:nvPr/>
        </p:nvSpPr>
        <p:spPr>
          <a:xfrm>
            <a:off x="0" y="1076796"/>
            <a:ext cx="914400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400"/>
              <a:t>Opérateurs de commandes</a:t>
            </a: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53BED981-1C2B-48A5-A62A-0A898B780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764932"/>
              </p:ext>
            </p:extLst>
          </p:nvPr>
        </p:nvGraphicFramePr>
        <p:xfrm>
          <a:off x="1524000" y="2103557"/>
          <a:ext cx="6096000" cy="22860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46738328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8908938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2000" b="0"/>
                        <a:t>Séparateur de commandes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b="0"/>
                        <a:t>x = 12 </a:t>
                      </a:r>
                      <a:r>
                        <a:rPr lang="fr-FR" sz="2000" b="0">
                          <a:highlight>
                            <a:srgbClr val="00FFFF"/>
                          </a:highlight>
                        </a:rPr>
                        <a:t>; </a:t>
                      </a:r>
                      <a:r>
                        <a:rPr lang="fr-FR" sz="2000" b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097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Texte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"</a:t>
                      </a:r>
                      <a:r>
                        <a:rPr lang="fr-FR" sz="2000"/>
                        <a:t>blabla</a:t>
                      </a:r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285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Commentaire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# </a:t>
                      </a:r>
                      <a:r>
                        <a:rPr lang="fr-FR" sz="2000"/>
                        <a:t>oui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661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Assignation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/>
                        <a:t>x </a:t>
                      </a:r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&lt;-</a:t>
                      </a:r>
                      <a:r>
                        <a:rPr lang="fr-FR" sz="2000"/>
                        <a:t> 12 ou x </a:t>
                      </a:r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=</a:t>
                      </a:r>
                      <a:r>
                        <a:rPr lang="fr-FR" sz="2000"/>
                        <a:t> 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724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Extraction d'objet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/>
                        <a:t>ReadingSkills</a:t>
                      </a:r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$</a:t>
                      </a:r>
                      <a:r>
                        <a:rPr lang="fr-FR" sz="2000"/>
                        <a:t>accuracy</a:t>
                      </a:r>
                    </a:p>
                    <a:p>
                      <a:r>
                        <a:rPr lang="fr-FR" sz="2000"/>
                        <a:t>ReadingSkills</a:t>
                      </a:r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["</a:t>
                      </a:r>
                      <a:r>
                        <a:rPr lang="fr-FR" sz="2000"/>
                        <a:t>accuracy</a:t>
                      </a:r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"]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092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50405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57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Opérateurs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6DEC81F-8782-4885-A1EE-CB638EB6F95E}"/>
              </a:ext>
            </a:extLst>
          </p:cNvPr>
          <p:cNvSpPr txBox="1"/>
          <p:nvPr/>
        </p:nvSpPr>
        <p:spPr>
          <a:xfrm>
            <a:off x="0" y="1076796"/>
            <a:ext cx="914400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400"/>
              <a:t>Opérateurs arithmétiques</a:t>
            </a: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53BED981-1C2B-48A5-A62A-0A898B780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763809"/>
              </p:ext>
            </p:extLst>
          </p:nvPr>
        </p:nvGraphicFramePr>
        <p:xfrm>
          <a:off x="659219" y="2103557"/>
          <a:ext cx="7931888" cy="19812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965944">
                  <a:extLst>
                    <a:ext uri="{9D8B030D-6E8A-4147-A177-3AD203B41FA5}">
                      <a16:colId xmlns:a16="http://schemas.microsoft.com/office/drawing/2014/main" val="2467383285"/>
                    </a:ext>
                  </a:extLst>
                </a:gridCol>
                <a:gridCol w="3965944">
                  <a:extLst>
                    <a:ext uri="{9D8B030D-6E8A-4147-A177-3AD203B41FA5}">
                      <a16:colId xmlns:a16="http://schemas.microsoft.com/office/drawing/2014/main" val="18908938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2000" b="0"/>
                        <a:t>addition/soustraction/multiplication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b="0"/>
                        <a:t>(2</a:t>
                      </a:r>
                      <a:r>
                        <a:rPr lang="fr-FR" sz="2000" b="0">
                          <a:highlight>
                            <a:srgbClr val="00FFFF"/>
                          </a:highlight>
                        </a:rPr>
                        <a:t>+</a:t>
                      </a:r>
                      <a:r>
                        <a:rPr lang="fr-FR" sz="2000" b="0"/>
                        <a:t>2</a:t>
                      </a:r>
                      <a:r>
                        <a:rPr lang="fr-FR" sz="2000" b="0">
                          <a:highlight>
                            <a:srgbClr val="00FFFF"/>
                          </a:highlight>
                        </a:rPr>
                        <a:t>-</a:t>
                      </a:r>
                      <a:r>
                        <a:rPr lang="fr-FR" sz="2000" b="0"/>
                        <a:t>1)</a:t>
                      </a:r>
                      <a:r>
                        <a:rPr lang="fr-FR" sz="2000" b="0">
                          <a:highlight>
                            <a:srgbClr val="00FFFF"/>
                          </a:highlight>
                        </a:rPr>
                        <a:t>*</a:t>
                      </a:r>
                      <a:r>
                        <a:rPr lang="fr-FR" sz="2000" b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097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division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/>
                        <a:t>10</a:t>
                      </a:r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/</a:t>
                      </a:r>
                      <a:r>
                        <a:rPr lang="fr-FR" sz="200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285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puissance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/>
                        <a:t>2</a:t>
                      </a:r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^</a:t>
                      </a:r>
                      <a:r>
                        <a:rPr lang="fr-FR" sz="2000"/>
                        <a:t>2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661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racine carée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sqrt</a:t>
                      </a:r>
                      <a:r>
                        <a:rPr lang="fr-FR" sz="2000"/>
                        <a:t>(4)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724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exponentiel/logarithme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exp</a:t>
                      </a:r>
                      <a:r>
                        <a:rPr lang="fr-FR" sz="2000"/>
                        <a:t>(2) ; </a:t>
                      </a:r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log</a:t>
                      </a:r>
                      <a:r>
                        <a:rPr lang="fr-FR" sz="2000"/>
                        <a:t>(6)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092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91211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58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Opérateurs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6DEC81F-8782-4885-A1EE-CB638EB6F95E}"/>
              </a:ext>
            </a:extLst>
          </p:cNvPr>
          <p:cNvSpPr txBox="1"/>
          <p:nvPr/>
        </p:nvSpPr>
        <p:spPr>
          <a:xfrm>
            <a:off x="0" y="1076796"/>
            <a:ext cx="914400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400"/>
              <a:t>Opérateurs logiques et booléens</a:t>
            </a: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53BED981-1C2B-48A5-A62A-0A898B780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105916"/>
              </p:ext>
            </p:extLst>
          </p:nvPr>
        </p:nvGraphicFramePr>
        <p:xfrm>
          <a:off x="659219" y="2103557"/>
          <a:ext cx="7931888" cy="27736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965944">
                  <a:extLst>
                    <a:ext uri="{9D8B030D-6E8A-4147-A177-3AD203B41FA5}">
                      <a16:colId xmlns:a16="http://schemas.microsoft.com/office/drawing/2014/main" val="2467383285"/>
                    </a:ext>
                  </a:extLst>
                </a:gridCol>
                <a:gridCol w="3965944">
                  <a:extLst>
                    <a:ext uri="{9D8B030D-6E8A-4147-A177-3AD203B41FA5}">
                      <a16:colId xmlns:a16="http://schemas.microsoft.com/office/drawing/2014/main" val="18908938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2000" b="0"/>
                        <a:t>égal 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b="0">
                          <a:highlight>
                            <a:srgbClr val="00FFFF"/>
                          </a:highlight>
                        </a:rPr>
                        <a:t>==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097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différent 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!=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285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strictement inférieur/supérieur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&lt;/&gt;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661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inférieur/supérieur ou égal 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&lt;=/&gt;=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724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ET en même temps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&amp;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092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OU alors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|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15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Non, sauf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403372"/>
                  </a:ext>
                </a:extLst>
              </a:tr>
            </a:tbl>
          </a:graphicData>
        </a:graphic>
      </p:graphicFrame>
      <p:sp>
        <p:nvSpPr>
          <p:cNvPr id="9" name="ZoneTexte 8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74149" y="5322115"/>
            <a:ext cx="8898304" cy="586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>
                <a:sym typeface="Wingdings" panose="05000000000000000000" pitchFamily="2" charset="2"/>
              </a:rPr>
              <a:t> Seront particulièrement utiles pour </a:t>
            </a:r>
            <a:r>
              <a:rPr lang="fr-FR" sz="2400" b="1">
                <a:sym typeface="Wingdings" panose="05000000000000000000" pitchFamily="2" charset="2"/>
              </a:rPr>
              <a:t>filtrer </a:t>
            </a:r>
            <a:r>
              <a:rPr lang="fr-FR" sz="2400">
                <a:sym typeface="Wingdings" panose="05000000000000000000" pitchFamily="2" charset="2"/>
              </a:rPr>
              <a:t>les données</a:t>
            </a:r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40034547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59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Adressage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335926" y="1340494"/>
            <a:ext cx="8898304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>
                <a:sym typeface="Wingdings" panose="05000000000000000000" pitchFamily="2" charset="2"/>
              </a:rPr>
              <a:t>Adressage : moyen de localiser les données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>
                <a:sym typeface="Wingdings" panose="05000000000000000000" pitchFamily="2" charset="2"/>
              </a:rPr>
              <a:t>Si vecteur, coordonnées en 1 dimension 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D5C97-07D2-4789-974D-AC7E65346C69}"/>
              </a:ext>
            </a:extLst>
          </p:cNvPr>
          <p:cNvSpPr txBox="1"/>
          <p:nvPr/>
        </p:nvSpPr>
        <p:spPr>
          <a:xfrm>
            <a:off x="1520047" y="2881626"/>
            <a:ext cx="6103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/>
              <a:t>[ n</a:t>
            </a:r>
            <a:r>
              <a:rPr lang="fr-FR" sz="3200" baseline="30000"/>
              <a:t>ème</a:t>
            </a:r>
            <a:r>
              <a:rPr lang="fr-FR" sz="3200"/>
              <a:t> élément du vecteur 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812F4F-9E6B-494A-9134-FE0DCE04285C}"/>
              </a:ext>
            </a:extLst>
          </p:cNvPr>
          <p:cNvSpPr/>
          <p:nvPr/>
        </p:nvSpPr>
        <p:spPr>
          <a:xfrm>
            <a:off x="510215" y="3922929"/>
            <a:ext cx="6379535" cy="10515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nom_vaches </a:t>
            </a:r>
            <a:r>
              <a:rPr lang="en-US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"marc"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"jacques"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"timéo"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nom_vaches[</a:t>
            </a:r>
            <a:r>
              <a:rPr lang="en-US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</a:t>
            </a:r>
            <a:endParaRPr lang="fr-FR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"marc"</a:t>
            </a:r>
            <a:endParaRPr lang="fr-FR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949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6</a:t>
            </a:fld>
            <a:endParaRPr lang="en-US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Qui est R </a:t>
            </a:r>
            <a:r>
              <a:rPr lang="fr-FR" sz="3600" dirty="0"/>
              <a:t>?</a:t>
            </a:r>
            <a:endParaRPr lang="en-US" sz="36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234" y="4792013"/>
            <a:ext cx="2680133" cy="191438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450" y="2785344"/>
            <a:ext cx="2110351" cy="2110351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170961" y="1182229"/>
            <a:ext cx="6718789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/>
              <a:t>logiciel d’analyse statistique et de graphiques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/>
              <a:t>création en 1996 par Ross Ihaka et Robert Gentleman</a:t>
            </a:r>
            <a:endParaRPr lang="fr-FR" sz="20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2EBFAF5-CDB7-488C-9F83-DDA3889F4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05" y="2710916"/>
            <a:ext cx="3749990" cy="259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242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60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Adressage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335926" y="1340494"/>
            <a:ext cx="8898304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>
                <a:sym typeface="Wingdings" panose="05000000000000000000" pitchFamily="2" charset="2"/>
              </a:rPr>
              <a:t>Adressage : moyen de localiser les données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>
                <a:sym typeface="Wingdings" panose="05000000000000000000" pitchFamily="2" charset="2"/>
              </a:rPr>
              <a:t>Si matrice ou DF, coordonnées en 2 dimensions 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8D5C97-07D2-4789-974D-AC7E65346C69}"/>
              </a:ext>
            </a:extLst>
          </p:cNvPr>
          <p:cNvSpPr txBox="1"/>
          <p:nvPr/>
        </p:nvSpPr>
        <p:spPr>
          <a:xfrm>
            <a:off x="467833" y="2607513"/>
            <a:ext cx="3700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/>
              <a:t>DF[</a:t>
            </a:r>
            <a:r>
              <a:rPr lang="fr-FR" sz="3200">
                <a:highlight>
                  <a:srgbClr val="00FFFF"/>
                </a:highlight>
              </a:rPr>
              <a:t> ligne </a:t>
            </a:r>
            <a:r>
              <a:rPr lang="fr-FR" sz="3200"/>
              <a:t>, </a:t>
            </a:r>
            <a:r>
              <a:rPr lang="fr-FR" sz="3200">
                <a:highlight>
                  <a:srgbClr val="00FF00"/>
                </a:highlight>
              </a:rPr>
              <a:t>colonne</a:t>
            </a:r>
            <a:r>
              <a:rPr lang="fr-FR" sz="3200"/>
              <a:t> 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A0B7F9-BF3C-42BF-83C9-85F9EB8575C0}"/>
              </a:ext>
            </a:extLst>
          </p:cNvPr>
          <p:cNvSpPr/>
          <p:nvPr/>
        </p:nvSpPr>
        <p:spPr>
          <a:xfrm>
            <a:off x="2286000" y="3763180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</a:t>
            </a:r>
            <a:r>
              <a:rPr lang="en-US">
                <a:highlight>
                  <a:srgbClr val="00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accuracy dyslexia     iq</a:t>
            </a:r>
            <a:br>
              <a:rPr lang="en-US" sz="20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&lt;dbl&gt; &lt;chr&gt;     &lt;dbl&gt;</a:t>
            </a:r>
            <a:br>
              <a:rPr lang="en-US" sz="20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US">
                <a:highlight>
                  <a:srgbClr val="00FFFF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0.884 no        0.827</a:t>
            </a:r>
            <a:br>
              <a:rPr lang="en-US" sz="20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US">
                <a:highlight>
                  <a:srgbClr val="00FFFF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0.765 no        0.59 </a:t>
            </a:r>
            <a:br>
              <a:rPr lang="en-US" sz="20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US">
                <a:highlight>
                  <a:srgbClr val="00FFFF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0.915 no        0.471</a:t>
            </a:r>
            <a:br>
              <a:rPr lang="en-US" sz="20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US">
                <a:highlight>
                  <a:srgbClr val="00FFFF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0.984 no        1.14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66096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61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Adressage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EA298C-AF53-432F-B427-173AB75CD411}"/>
              </a:ext>
            </a:extLst>
          </p:cNvPr>
          <p:cNvSpPr/>
          <p:nvPr/>
        </p:nvSpPr>
        <p:spPr>
          <a:xfrm>
            <a:off x="2057400" y="4116451"/>
            <a:ext cx="5135525" cy="20159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 </a:t>
            </a:r>
            <a:r>
              <a:rPr lang="en-US" sz="16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as.data.frame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(ReadingSkills) </a:t>
            </a:r>
            <a:r>
              <a:rPr lang="en-US" sz="16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pour avoir un "pur" DF, pas un tibble</a:t>
            </a:r>
          </a:p>
          <a:p>
            <a:pPr latinLnBrk="1">
              <a:spcAft>
                <a:spcPts val="1000"/>
              </a:spcAft>
            </a:pP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DF[</a:t>
            </a:r>
            <a:r>
              <a:rPr lang="en-US" sz="16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,]</a:t>
            </a:r>
            <a:endParaRPr lang="fr-FR" sz="160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DF[,</a:t>
            </a:r>
            <a:r>
              <a:rPr lang="en-US" sz="16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 </a:t>
            </a:r>
            <a:r>
              <a:rPr lang="en-US" sz="16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renvoie un vecteur</a:t>
            </a:r>
            <a:endParaRPr lang="fr-FR" sz="160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DF[</a:t>
            </a:r>
            <a:r>
              <a:rPr lang="en-US" sz="16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  </a:t>
            </a:r>
            <a:r>
              <a:rPr lang="en-US" sz="16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renvoie un DF</a:t>
            </a:r>
            <a:endParaRPr lang="fr-FR" sz="160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EF76C9C-89DA-4B5E-8336-3DA1F6A183AD}"/>
              </a:ext>
            </a:extLst>
          </p:cNvPr>
          <p:cNvSpPr txBox="1"/>
          <p:nvPr/>
        </p:nvSpPr>
        <p:spPr>
          <a:xfrm>
            <a:off x="250048" y="1132102"/>
            <a:ext cx="8212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>
                <a:sym typeface="Wingdings" panose="05000000000000000000" pitchFamily="2" charset="2"/>
              </a:rPr>
              <a:t>Comment extraire la 2</a:t>
            </a:r>
            <a:r>
              <a:rPr lang="fr-FR" sz="2400" baseline="30000">
                <a:sym typeface="Wingdings" panose="05000000000000000000" pitchFamily="2" charset="2"/>
              </a:rPr>
              <a:t>ème</a:t>
            </a:r>
            <a:r>
              <a:rPr lang="fr-FR" sz="2400">
                <a:sym typeface="Wingdings" panose="05000000000000000000" pitchFamily="2" charset="2"/>
              </a:rPr>
              <a:t> ligne ou la 2</a:t>
            </a:r>
            <a:r>
              <a:rPr lang="fr-FR" sz="2400" baseline="30000">
                <a:sym typeface="Wingdings" panose="05000000000000000000" pitchFamily="2" charset="2"/>
              </a:rPr>
              <a:t>ème</a:t>
            </a:r>
            <a:r>
              <a:rPr lang="fr-FR" sz="2400">
                <a:sym typeface="Wingdings" panose="05000000000000000000" pitchFamily="2" charset="2"/>
              </a:rPr>
              <a:t> colonne de la variable iq 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33CA78-C44D-4BB2-AED9-88FFC6F9C8C3}"/>
              </a:ext>
            </a:extLst>
          </p:cNvPr>
          <p:cNvSpPr/>
          <p:nvPr/>
        </p:nvSpPr>
        <p:spPr>
          <a:xfrm>
            <a:off x="2626650" y="1993548"/>
            <a:ext cx="38906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</a:t>
            </a:r>
            <a:r>
              <a:rPr lang="en-US">
                <a:highlight>
                  <a:srgbClr val="00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accuracy dyslexia     iq</a:t>
            </a:r>
            <a:br>
              <a:rPr lang="en-US" sz="20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&lt;dbl&gt; &lt;chr&gt;     &lt;dbl&gt;</a:t>
            </a:r>
            <a:br>
              <a:rPr lang="en-US" sz="20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US">
                <a:highlight>
                  <a:srgbClr val="00FFFF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1    0.884 </a:t>
            </a:r>
            <a:r>
              <a:rPr lang="en-US"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no</a:t>
            </a:r>
            <a:r>
              <a:rPr lang="en-US">
                <a:highlight>
                  <a:srgbClr val="00FFFF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0.827</a:t>
            </a:r>
            <a:br>
              <a:rPr lang="en-US" sz="20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US">
                <a:highlight>
                  <a:srgbClr val="00FFFF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0.765 </a:t>
            </a:r>
            <a:r>
              <a:rPr lang="en-US">
                <a:highlight>
                  <a:srgbClr val="00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no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0.59 </a:t>
            </a:r>
            <a:br>
              <a:rPr lang="en-US" sz="20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US">
                <a:highlight>
                  <a:srgbClr val="00FFFF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0.915 </a:t>
            </a:r>
            <a:r>
              <a:rPr lang="en-US">
                <a:highlight>
                  <a:srgbClr val="00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no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0.471</a:t>
            </a:r>
            <a:br>
              <a:rPr lang="en-US" sz="20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US">
                <a:highlight>
                  <a:srgbClr val="00FFFF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0.984 </a:t>
            </a:r>
            <a:r>
              <a:rPr lang="en-US">
                <a:highlight>
                  <a:srgbClr val="00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no 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1.14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33492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62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Sélection et filtre simple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335926" y="1340494"/>
            <a:ext cx="8898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>
                <a:sym typeface="Wingdings" panose="05000000000000000000" pitchFamily="2" charset="2"/>
              </a:rPr>
              <a:t>L'adressage va nous permettre de garder les données qui nous intéressent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A60959-C3E0-470C-9507-BAC7ACA16E3F}"/>
              </a:ext>
            </a:extLst>
          </p:cNvPr>
          <p:cNvSpPr/>
          <p:nvPr/>
        </p:nvSpPr>
        <p:spPr>
          <a:xfrm>
            <a:off x="466945" y="2540068"/>
            <a:ext cx="8400608" cy="31188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différentes stratégies pour créer un DF avec seulement dyslexia et iq :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(DFiq </a:t>
            </a:r>
            <a:r>
              <a:rPr lang="en-US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DF[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"dyslexia"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"iq"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)] )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(DFiq </a:t>
            </a:r>
            <a:r>
              <a:rPr lang="en-US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DF[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)])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(DFiq </a:t>
            </a:r>
            <a:r>
              <a:rPr lang="en-US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DF[</a:t>
            </a:r>
            <a:r>
              <a:rPr lang="en-US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])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(DFiq </a:t>
            </a:r>
            <a:r>
              <a:rPr lang="en-US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DF[,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-c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)])</a:t>
            </a:r>
          </a:p>
          <a:p>
            <a:pPr latinLnBrk="1">
              <a:spcAft>
                <a:spcPts val="1000"/>
              </a:spcAft>
            </a:pPr>
            <a:endParaRPr lang="en-US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filtrage de lignes possibles :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(DFsujet_1_et_3 </a:t>
            </a:r>
            <a:r>
              <a:rPr lang="en-US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DF[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),])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(DFsans_sujet_4 </a:t>
            </a:r>
            <a:r>
              <a:rPr lang="en-US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DF[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,])</a:t>
            </a:r>
            <a:endParaRPr lang="fr-FR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7802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63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Filtre complexe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335926" y="1340494"/>
            <a:ext cx="8898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>
                <a:sym typeface="Wingdings" panose="05000000000000000000" pitchFamily="2" charset="2"/>
              </a:rPr>
              <a:t>Il est très facile de combiner plusieurs filtres avec R</a:t>
            </a:r>
          </a:p>
        </p:txBody>
      </p:sp>
    </p:spTree>
    <p:extLst>
      <p:ext uri="{BB962C8B-B14F-4D97-AF65-F5344CB8AC3E}">
        <p14:creationId xmlns:p14="http://schemas.microsoft.com/office/powerpoint/2010/main" val="9329753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>
          <a:xfrm>
            <a:off x="6457950" y="6483351"/>
            <a:ext cx="2419350" cy="365125"/>
          </a:xfrm>
        </p:spPr>
        <p:txBody>
          <a:bodyPr/>
          <a:lstStyle/>
          <a:p>
            <a:fld id="{120B1B72-B43F-40DA-990E-590A926C5F4E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3000" y="2796988"/>
            <a:ext cx="6918832" cy="363238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974" y="1623982"/>
            <a:ext cx="8030964" cy="37100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259541" y="149137"/>
            <a:ext cx="6096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s://www.google.com/url?sa=i&amp;url=https%3A%2F%2Fflowingdata.com%2F2022%2F10%2F24%2Feducational-statistics-illustrations%2F&amp;psig=AOvVaw0VA0kaxQrM8W2DKyUTEM7G&amp;ust=1694701705268000&amp;source=images&amp;cd=vfe&amp;opi=89978449&amp;ved=0CBAQjRxqFwoTCLi-5vnlp4EDFQAAAAAdAAAAABAT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542" y="403052"/>
            <a:ext cx="5651395" cy="346037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79524" y="5852294"/>
            <a:ext cx="6096000" cy="5770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https://www.google.com/url?sa=i&amp;url=https%3A%2F%2Ftwitter.com%2Fallison_horst%2Fstatus%2F1303929033604780032&amp;psig=AOvVaw0VA0kaxQrM8W2DKyUTEM7G&amp;ust=1694701705268000&amp;source=images&amp;cd=vfe&amp;opi=89978449&amp;ved=0CBAQjRxqFwoTCLi-5vnlp4EDFQAAAAAdAAAAABAb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2337" y="952646"/>
            <a:ext cx="3776549" cy="291078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-1177718" y="233532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https://www.google.com/url?sa=i&amp;url=https%3A%2F%2Ftwitter.com%2Fallison_horst%2Fstatus%2F1317869593692569600&amp;psig=AOvVaw1ntuCK61c2o0JgLcyruwKW&amp;ust=1694701902714000&amp;source=images&amp;cd=vfe&amp;opi=89978449&amp;ved=0CBAQjRxqFwoTCMiL8dfmp4EDFQAAAAAdAAAAABAE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387789" y="587752"/>
            <a:ext cx="6096000" cy="5770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https://www.google.com/url?sa=i&amp;url=https%3A%2F%2Ftwitter.com%2Fallison_horst%2Fstatus%2F1216411207223009280&amp;psig=AOvVaw1ntuCK61c2o0JgLcyruwKW&amp;ust=1694701902714000&amp;source=images&amp;cd=vfe&amp;opi=89978449&amp;ved=0CBAQjRxqFwoTCMiL8dfmp4EDFQAAAAAdAAAAABAJ</a:t>
            </a: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025" y="440211"/>
            <a:ext cx="4123765" cy="2319618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-63500" y="6483351"/>
            <a:ext cx="2279650" cy="365125"/>
          </a:xfrm>
        </p:spPr>
        <p:txBody>
          <a:bodyPr/>
          <a:lstStyle/>
          <a:p>
            <a:fld id="{DA6507B8-7FCC-4028-A8AE-D58438A9721A}" type="datetime4">
              <a:rPr lang="fr-FR" smtClean="0"/>
              <a:t>13 octobre 2023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4294967295"/>
          </p:nvPr>
        </p:nvSpPr>
        <p:spPr>
          <a:xfrm>
            <a:off x="-355600" y="6483351"/>
            <a:ext cx="9956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3545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0" y="1062055"/>
            <a:ext cx="9144000" cy="4486049"/>
          </a:xfrm>
        </p:spPr>
        <p:txBody>
          <a:bodyPr>
            <a:normAutofit/>
          </a:bodyPr>
          <a:lstStyle/>
          <a:p>
            <a:r>
              <a:rPr lang="fr-FR" dirty="0"/>
              <a:t>TD 2 </a:t>
            </a:r>
            <a:br>
              <a:rPr lang="fr-FR" dirty="0"/>
            </a:br>
            <a:r>
              <a:rPr lang="fr-FR" dirty="0"/>
              <a:t>17/11/2023</a:t>
            </a:r>
            <a:br>
              <a:rPr lang="fr-FR" dirty="0"/>
            </a:br>
            <a:br>
              <a:rPr lang="fr-FR" dirty="0"/>
            </a:br>
            <a:r>
              <a:rPr lang="fr-FR" dirty="0"/>
              <a:t>Statistiques descriptives sur R</a:t>
            </a:r>
            <a:br>
              <a:rPr lang="fr-FR" dirty="0"/>
            </a:br>
            <a:br>
              <a:rPr lang="fr-FR" dirty="0"/>
            </a:b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20B1B72-B43F-40DA-990E-590A926C5F4E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4901" y="1496160"/>
            <a:ext cx="2242038" cy="224203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534" y="4253850"/>
            <a:ext cx="2290935" cy="229093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972" y="4227011"/>
            <a:ext cx="2344615" cy="234461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268677" y="-395849"/>
            <a:ext cx="3745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https://allisonhorst.com/r-slack-emoji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2"/>
          </p:nvPr>
        </p:nvSpPr>
        <p:spPr>
          <a:xfrm>
            <a:off x="-63500" y="6483351"/>
            <a:ext cx="2279650" cy="365125"/>
          </a:xfrm>
        </p:spPr>
        <p:txBody>
          <a:bodyPr/>
          <a:lstStyle/>
          <a:p>
            <a:fld id="{0DB0FFF2-650C-483A-966E-A45B5995C687}" type="datetime4">
              <a:rPr lang="fr-FR" smtClean="0"/>
              <a:t>13 octobre 2023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294967295"/>
          </p:nvPr>
        </p:nvSpPr>
        <p:spPr>
          <a:xfrm>
            <a:off x="-812800" y="7473951"/>
            <a:ext cx="9956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2672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-338783" y="275772"/>
            <a:ext cx="9821566" cy="5272332"/>
          </a:xfrm>
        </p:spPr>
        <p:txBody>
          <a:bodyPr>
            <a:normAutofit/>
          </a:bodyPr>
          <a:lstStyle/>
          <a:p>
            <a:r>
              <a:rPr lang="fr-FR" dirty="0"/>
              <a:t>TD 3 </a:t>
            </a:r>
            <a:br>
              <a:rPr lang="fr-FR" dirty="0"/>
            </a:br>
            <a:r>
              <a:rPr lang="fr-FR" dirty="0"/>
              <a:t>24/11/2023</a:t>
            </a:r>
            <a:br>
              <a:rPr lang="fr-FR" dirty="0"/>
            </a:br>
            <a:br>
              <a:rPr lang="fr-FR" dirty="0"/>
            </a:br>
            <a:r>
              <a:rPr lang="fr-FR" dirty="0"/>
              <a:t>Statistiques inférentielles sur R (1)</a:t>
            </a:r>
            <a:br>
              <a:rPr lang="fr-FR" dirty="0"/>
            </a:br>
            <a:br>
              <a:rPr lang="fr-FR" dirty="0"/>
            </a:b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20B1B72-B43F-40DA-990E-590A926C5F4E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4901" y="1496160"/>
            <a:ext cx="2242038" cy="224203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4587" y="3992593"/>
            <a:ext cx="2290935" cy="229093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694" y="3938913"/>
            <a:ext cx="2344615" cy="2344615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2"/>
          </p:nvPr>
        </p:nvSpPr>
        <p:spPr>
          <a:xfrm>
            <a:off x="-63500" y="6483351"/>
            <a:ext cx="2279650" cy="365125"/>
          </a:xfrm>
        </p:spPr>
        <p:txBody>
          <a:bodyPr/>
          <a:lstStyle/>
          <a:p>
            <a:fld id="{1217C3BF-39B5-4B67-A477-6C3348DD78DA}" type="datetime4">
              <a:rPr lang="fr-FR" smtClean="0"/>
              <a:t>13 octobre 2023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294967295"/>
          </p:nvPr>
        </p:nvSpPr>
        <p:spPr>
          <a:xfrm>
            <a:off x="-812800" y="7473951"/>
            <a:ext cx="9956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216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7</a:t>
            </a:fld>
            <a:endParaRPr lang="en-US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Pourquoi R ?</a:t>
            </a:r>
            <a:endParaRPr lang="en-US" sz="36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234" y="4792013"/>
            <a:ext cx="2680133" cy="191438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396" y="2591812"/>
            <a:ext cx="2665231" cy="190373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450" y="2785344"/>
            <a:ext cx="2110351" cy="2110351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167" y="4428418"/>
            <a:ext cx="2068265" cy="2068265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53" r="27888" b="13644"/>
          <a:stretch/>
        </p:blipFill>
        <p:spPr>
          <a:xfrm>
            <a:off x="5998529" y="4575417"/>
            <a:ext cx="3033530" cy="887134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7"/>
          <a:srcRect t="6933"/>
          <a:stretch/>
        </p:blipFill>
        <p:spPr>
          <a:xfrm>
            <a:off x="6524925" y="2736170"/>
            <a:ext cx="1266825" cy="1604496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50" y="2879698"/>
            <a:ext cx="2020121" cy="2139286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170961" y="1116827"/>
            <a:ext cx="6718789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/>
              <a:t>Enorme souplesse !</a:t>
            </a:r>
            <a:endParaRPr lang="fr-F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/>
              <a:t>Simple à apprendre </a:t>
            </a:r>
            <a:r>
              <a:rPr lang="fr-FR" dirty="0"/>
              <a:t>et gratuit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485950" y="2233979"/>
            <a:ext cx="3627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Manipulation des données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3779236" y="2233979"/>
            <a:ext cx="1213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graphiques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603877" y="2233979"/>
            <a:ext cx="1213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statistiques</a:t>
            </a:r>
          </a:p>
        </p:txBody>
      </p:sp>
    </p:spTree>
    <p:extLst>
      <p:ext uri="{BB962C8B-B14F-4D97-AF65-F5344CB8AC3E}">
        <p14:creationId xmlns:p14="http://schemas.microsoft.com/office/powerpoint/2010/main" val="1642483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8</a:t>
            </a:fld>
            <a:endParaRPr lang="en-US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Pourquoi R ?</a:t>
            </a:r>
            <a:endParaRPr lang="en-US" sz="3600" dirty="0"/>
          </a:p>
        </p:txBody>
      </p:sp>
      <p:sp>
        <p:nvSpPr>
          <p:cNvPr id="16" name="ZoneTexte 15"/>
          <p:cNvSpPr txBox="1"/>
          <p:nvPr/>
        </p:nvSpPr>
        <p:spPr>
          <a:xfrm>
            <a:off x="170961" y="1182229"/>
            <a:ext cx="6718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De plus en plus populaire</a:t>
            </a: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488" y="2212373"/>
            <a:ext cx="6258530" cy="3966673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323" y="1148951"/>
            <a:ext cx="3824288" cy="95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810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13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9</a:t>
            </a:fld>
            <a:endParaRPr lang="en-US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Pourquoi R ?</a:t>
            </a:r>
            <a:endParaRPr lang="en-US" sz="3600" dirty="0"/>
          </a:p>
        </p:txBody>
      </p:sp>
      <p:sp>
        <p:nvSpPr>
          <p:cNvPr id="16" name="ZoneTexte 15"/>
          <p:cNvSpPr txBox="1"/>
          <p:nvPr/>
        </p:nvSpPr>
        <p:spPr>
          <a:xfrm>
            <a:off x="170961" y="1182229"/>
            <a:ext cx="82169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Adapté aux exigences de « reproductibilité computationnelle 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“running the </a:t>
            </a:r>
            <a:r>
              <a:rPr lang="en-US" sz="1600" b="1" dirty="0"/>
              <a:t>same software …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on the </a:t>
            </a:r>
            <a:r>
              <a:rPr lang="en-US" sz="1600" b="1" dirty="0"/>
              <a:t>same input data …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and obtaining the </a:t>
            </a:r>
            <a:r>
              <a:rPr lang="en-US" sz="1600" b="1" dirty="0"/>
              <a:t>same results</a:t>
            </a:r>
            <a:r>
              <a:rPr lang="en-US" sz="1600" dirty="0"/>
              <a:t>”</a:t>
            </a:r>
            <a:endParaRPr lang="fr-FR" sz="16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/>
          <a:srcRect b="26934"/>
          <a:stretch/>
        </p:blipFill>
        <p:spPr>
          <a:xfrm>
            <a:off x="4992573" y="2024223"/>
            <a:ext cx="3519837" cy="163337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31320" y="2936555"/>
            <a:ext cx="38261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Rougier</a:t>
            </a:r>
            <a:r>
              <a:rPr lang="en-US" sz="900" dirty="0"/>
              <a:t>, N. P., </a:t>
            </a:r>
            <a:r>
              <a:rPr lang="en-US" sz="900" dirty="0" err="1"/>
              <a:t>Hinsen</a:t>
            </a:r>
            <a:r>
              <a:rPr lang="en-US" sz="900" dirty="0"/>
              <a:t>, K., Alexandre, F., </a:t>
            </a:r>
            <a:r>
              <a:rPr lang="en-US" sz="900" dirty="0" err="1"/>
              <a:t>Arildsen</a:t>
            </a:r>
            <a:r>
              <a:rPr lang="en-US" sz="900" dirty="0"/>
              <a:t>, T., Barba, L. A., </a:t>
            </a:r>
            <a:r>
              <a:rPr lang="en-US" sz="900" dirty="0" err="1"/>
              <a:t>Benureau</a:t>
            </a:r>
            <a:r>
              <a:rPr lang="en-US" sz="900" dirty="0"/>
              <a:t>, F. C. Y., et al. (2017). </a:t>
            </a:r>
            <a:r>
              <a:rPr lang="en-US" sz="900" i="1" dirty="0"/>
              <a:t>Sustainable Computational Science: The </a:t>
            </a:r>
            <a:r>
              <a:rPr lang="en-US" sz="900" i="1" dirty="0" err="1"/>
              <a:t>ReScience</a:t>
            </a:r>
            <a:r>
              <a:rPr lang="en-US" sz="900" i="1" dirty="0"/>
              <a:t> Initiative</a:t>
            </a:r>
            <a:r>
              <a:rPr lang="en-US" sz="900" dirty="0"/>
              <a:t>. Available online at: </a:t>
            </a:r>
            <a:r>
              <a:rPr lang="en-US" sz="900" dirty="0">
                <a:hlinkClick r:id="rId3"/>
              </a:rPr>
              <a:t>https://arxiv.org/abs/1707.04393</a:t>
            </a:r>
            <a:endParaRPr lang="en-US" sz="900" dirty="0"/>
          </a:p>
        </p:txBody>
      </p:sp>
      <p:sp>
        <p:nvSpPr>
          <p:cNvPr id="11" name="ZoneTexte 10"/>
          <p:cNvSpPr txBox="1"/>
          <p:nvPr/>
        </p:nvSpPr>
        <p:spPr>
          <a:xfrm>
            <a:off x="348992" y="4143695"/>
            <a:ext cx="8216901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Possibilité de « rapports automatisés » avec R </a:t>
            </a:r>
            <a:r>
              <a:rPr lang="fr-FR" dirty="0" err="1"/>
              <a:t>Markdown</a:t>
            </a:r>
            <a:endParaRPr lang="fr-F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/>
              <a:t>Partage </a:t>
            </a:r>
            <a:r>
              <a:rPr lang="fr-FR" dirty="0"/>
              <a:t>du code avec des tiers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Code lisible/commenté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Code efficient (éviter les répétitions)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Code qui « roule » sur une autre machine</a:t>
            </a:r>
          </a:p>
          <a:p>
            <a:endParaRPr lang="fr-FR" sz="2000" dirty="0"/>
          </a:p>
        </p:txBody>
      </p:sp>
      <p:sp>
        <p:nvSpPr>
          <p:cNvPr id="4" name="Rectangle 3"/>
          <p:cNvSpPr/>
          <p:nvPr/>
        </p:nvSpPr>
        <p:spPr>
          <a:xfrm>
            <a:off x="6185886" y="4603608"/>
            <a:ext cx="25734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4"/>
              </a:rPr>
              <a:t>https://rmarkdown.rstudio.com/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3142945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1124</TotalTime>
  <Words>4900</Words>
  <Application>Microsoft Office PowerPoint</Application>
  <PresentationFormat>Affichage à l'écran (4:3)</PresentationFormat>
  <Paragraphs>586</Paragraphs>
  <Slides>66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66</vt:i4>
      </vt:variant>
    </vt:vector>
  </HeadingPairs>
  <TitlesOfParts>
    <vt:vector size="74" baseType="lpstr">
      <vt:lpstr>Arial</vt:lpstr>
      <vt:lpstr>Calibri</vt:lpstr>
      <vt:lpstr>Calibri Light</vt:lpstr>
      <vt:lpstr>Cambria</vt:lpstr>
      <vt:lpstr>Consolas</vt:lpstr>
      <vt:lpstr>Times New Roman</vt:lpstr>
      <vt:lpstr>Wingdings</vt:lpstr>
      <vt:lpstr>Thème Office</vt:lpstr>
      <vt:lpstr>Statistiques avec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TD 2  17/11/2023  Statistiques descriptives sur R  </vt:lpstr>
      <vt:lpstr>TD 3  24/11/2023  Statistiques inférentielles sur R (1)  </vt:lpstr>
    </vt:vector>
  </TitlesOfParts>
  <Company>CHU de Grenoble Alpes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Statistiques avec R</dc:title>
  <dc:creator>Lafitte, Remi</dc:creator>
  <cp:keywords>R</cp:keywords>
  <cp:lastModifiedBy>REMI LAFITTE</cp:lastModifiedBy>
  <cp:revision>671</cp:revision>
  <dcterms:created xsi:type="dcterms:W3CDTF">2023-09-13T10:00:13Z</dcterms:created>
  <dcterms:modified xsi:type="dcterms:W3CDTF">2023-10-13T10:03:44Z</dcterms:modified>
</cp:coreProperties>
</file>